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5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charts/chart6.xml" ContentType="application/vnd.openxmlformats-officedocument.drawingml.chart+xml"/>
  <Override PartName="/ppt/notesSlides/notesSlide3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7.xml" ContentType="application/vnd.openxmlformats-officedocument.presentationml.notesSlide+xml"/>
  <Override PartName="/ppt/charts/chart9.xml" ContentType="application/vnd.openxmlformats-officedocument.drawingml.chart+xml"/>
  <Override PartName="/ppt/notesSlides/notesSlide38.xml" ContentType="application/vnd.openxmlformats-officedocument.presentationml.notesSlide+xml"/>
  <Override PartName="/ppt/charts/chart10.xml" ContentType="application/vnd.openxmlformats-officedocument.drawingml.chart+xml"/>
  <Override PartName="/ppt/notesSlides/notesSlide39.xml" ContentType="application/vnd.openxmlformats-officedocument.presentationml.notesSlide+xml"/>
  <Override PartName="/ppt/charts/chart11.xml" ContentType="application/vnd.openxmlformats-officedocument.drawingml.chart+xml"/>
  <Override PartName="/ppt/notesSlides/notesSlide40.xml" ContentType="application/vnd.openxmlformats-officedocument.presentationml.notesSlide+xml"/>
  <Override PartName="/ppt/charts/chart12.xml" ContentType="application/vnd.openxmlformats-officedocument.drawingml.chart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83" r:id="rId3"/>
    <p:sldId id="323" r:id="rId4"/>
    <p:sldId id="328" r:id="rId5"/>
    <p:sldId id="329" r:id="rId6"/>
    <p:sldId id="324" r:id="rId7"/>
    <p:sldId id="326" r:id="rId8"/>
    <p:sldId id="335" r:id="rId9"/>
    <p:sldId id="334" r:id="rId10"/>
    <p:sldId id="330" r:id="rId11"/>
    <p:sldId id="332" r:id="rId12"/>
    <p:sldId id="333" r:id="rId13"/>
    <p:sldId id="293" r:id="rId14"/>
    <p:sldId id="303" r:id="rId15"/>
    <p:sldId id="304" r:id="rId16"/>
    <p:sldId id="336" r:id="rId17"/>
    <p:sldId id="337" r:id="rId18"/>
    <p:sldId id="338" r:id="rId19"/>
    <p:sldId id="257" r:id="rId20"/>
    <p:sldId id="288" r:id="rId21"/>
    <p:sldId id="345" r:id="rId22"/>
    <p:sldId id="289" r:id="rId23"/>
    <p:sldId id="290" r:id="rId24"/>
    <p:sldId id="305" r:id="rId25"/>
    <p:sldId id="316" r:id="rId26"/>
    <p:sldId id="340" r:id="rId27"/>
    <p:sldId id="339" r:id="rId28"/>
    <p:sldId id="266" r:id="rId29"/>
    <p:sldId id="341" r:id="rId30"/>
    <p:sldId id="263" r:id="rId31"/>
    <p:sldId id="292" r:id="rId32"/>
    <p:sldId id="302" r:id="rId33"/>
    <p:sldId id="346" r:id="rId34"/>
    <p:sldId id="347" r:id="rId35"/>
    <p:sldId id="278" r:id="rId36"/>
    <p:sldId id="261" r:id="rId37"/>
    <p:sldId id="343" r:id="rId38"/>
    <p:sldId id="271" r:id="rId39"/>
    <p:sldId id="277" r:id="rId40"/>
    <p:sldId id="344" r:id="rId41"/>
    <p:sldId id="276" r:id="rId42"/>
    <p:sldId id="342" r:id="rId43"/>
    <p:sldId id="272" r:id="rId44"/>
    <p:sldId id="268" r:id="rId45"/>
    <p:sldId id="312" r:id="rId46"/>
    <p:sldId id="318" r:id="rId47"/>
    <p:sldId id="313" r:id="rId48"/>
    <p:sldId id="319" r:id="rId49"/>
    <p:sldId id="314" r:id="rId50"/>
    <p:sldId id="320" r:id="rId51"/>
    <p:sldId id="321" r:id="rId5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87227" autoAdjust="0"/>
  </p:normalViewPr>
  <p:slideViewPr>
    <p:cSldViewPr>
      <p:cViewPr>
        <p:scale>
          <a:sx n="70" d="100"/>
          <a:sy n="70" d="100"/>
        </p:scale>
        <p:origin x="-14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Real%20GDP%20MO%20and%20US%20Compare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Real%20GDP%20MO%20and%20US%20Compare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issouri%20Loans%20past%20due%20at%20bank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issouri%20Loans%20past%20due%20at%20bank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Missouri%20Employ%20and%20Unemployment%20Dat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Missouri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Sheet0!$I$82:$I$91</c:f>
              <c:numCache>
                <c:formatCode>General</c:formatCode>
                <c:ptCount val="10"/>
                <c:pt idx="0">
                  <c:v>-4.3700023908827674</c:v>
                </c:pt>
                <c:pt idx="1">
                  <c:v>13.861549913158548</c:v>
                </c:pt>
                <c:pt idx="2">
                  <c:v>-2.1743142973162537</c:v>
                </c:pt>
                <c:pt idx="3">
                  <c:v>4.2654260528893237</c:v>
                </c:pt>
                <c:pt idx="4">
                  <c:v>9.3967118387562767</c:v>
                </c:pt>
                <c:pt idx="5">
                  <c:v>5.0933294747503979</c:v>
                </c:pt>
                <c:pt idx="6">
                  <c:v>3.7424487991748934</c:v>
                </c:pt>
                <c:pt idx="7">
                  <c:v>3.3691641264238728</c:v>
                </c:pt>
                <c:pt idx="8">
                  <c:v>13.594791505192994</c:v>
                </c:pt>
                <c:pt idx="9">
                  <c:v>-12.092908934496743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Sheet0!$J$82:$J$91</c:f>
              <c:numCache>
                <c:formatCode>General</c:formatCode>
                <c:ptCount val="10"/>
                <c:pt idx="0">
                  <c:v>-1.033380038333831</c:v>
                </c:pt>
                <c:pt idx="1">
                  <c:v>15.980434665163203</c:v>
                </c:pt>
                <c:pt idx="2">
                  <c:v>-0.22176941363423747</c:v>
                </c:pt>
                <c:pt idx="3">
                  <c:v>5.0425219982928811</c:v>
                </c:pt>
                <c:pt idx="4">
                  <c:v>12.208856904426932</c:v>
                </c:pt>
                <c:pt idx="5">
                  <c:v>8.2095833631669812</c:v>
                </c:pt>
                <c:pt idx="6">
                  <c:v>10.097620202401608</c:v>
                </c:pt>
                <c:pt idx="7">
                  <c:v>7.3395938807527497</c:v>
                </c:pt>
                <c:pt idx="8">
                  <c:v>10.335266782747569</c:v>
                </c:pt>
                <c:pt idx="9">
                  <c:v>-3.4388420131924211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90656"/>
        <c:axId val="44400640"/>
      </c:barChart>
      <c:catAx>
        <c:axId val="44390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4400640"/>
        <c:crosses val="autoZero"/>
        <c:auto val="1"/>
        <c:lblAlgn val="ctr"/>
        <c:lblOffset val="100"/>
        <c:noMultiLvlLbl val="0"/>
      </c:catAx>
      <c:valAx>
        <c:axId val="44400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390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Revenues'!$AC$544:$AC$551</c:f>
              <c:numCache>
                <c:formatCode>_("$"* #,##0.0_);_("$"* \(#,##0.0\);_("$"* "-"?_);_(@_)</c:formatCode>
                <c:ptCount val="8"/>
                <c:pt idx="0">
                  <c:v>487.76726618615044</c:v>
                </c:pt>
                <c:pt idx="1">
                  <c:v>514.14603322590995</c:v>
                </c:pt>
                <c:pt idx="2">
                  <c:v>555.73446148370192</c:v>
                </c:pt>
                <c:pt idx="3">
                  <c:v>498.4683588007602</c:v>
                </c:pt>
                <c:pt idx="4">
                  <c:v>419.04877132386031</c:v>
                </c:pt>
                <c:pt idx="5">
                  <c:v>438.0747140043087</c:v>
                </c:pt>
                <c:pt idx="6">
                  <c:v>407.33848211832964</c:v>
                </c:pt>
                <c:pt idx="7">
                  <c:v>392.04063615912207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56736"/>
        <c:axId val="44358272"/>
      </c:barChart>
      <c:catAx>
        <c:axId val="4435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4358272"/>
        <c:crosses val="autoZero"/>
        <c:auto val="1"/>
        <c:lblAlgn val="ctr"/>
        <c:lblOffset val="100"/>
        <c:noMultiLvlLbl val="0"/>
      </c:catAx>
      <c:valAx>
        <c:axId val="44358272"/>
        <c:scaling>
          <c:orientation val="minMax"/>
        </c:scaling>
        <c:delete val="0"/>
        <c:axPos val="l"/>
        <c:majorGridlines/>
        <c:numFmt formatCode="_(&quot;$&quot;* #,##0.0_);_(&quot;$&quot;* \(#,##0.0\);_(&quot;$&quot;* &quot;-&quot;?_);_(@_)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4356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Revenues'!$Y$511:$Y$518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Revenues'!$AA$511:$AA$518</c:f>
              <c:numCache>
                <c:formatCode>General</c:formatCode>
                <c:ptCount val="8"/>
                <c:pt idx="0">
                  <c:v>5782.2006169665819</c:v>
                </c:pt>
                <c:pt idx="1">
                  <c:v>6101.6631345490387</c:v>
                </c:pt>
                <c:pt idx="2">
                  <c:v>6364.0479093073272</c:v>
                </c:pt>
                <c:pt idx="3">
                  <c:v>6461.6080707446936</c:v>
                </c:pt>
                <c:pt idx="4">
                  <c:v>6372.7500660661217</c:v>
                </c:pt>
                <c:pt idx="5">
                  <c:v>5817.9540751955592</c:v>
                </c:pt>
                <c:pt idx="6">
                  <c:v>5771.7963246825748</c:v>
                </c:pt>
                <c:pt idx="7">
                  <c:v>5889.0912418619646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21536"/>
        <c:axId val="45123072"/>
      </c:barChart>
      <c:catAx>
        <c:axId val="451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123072"/>
        <c:crosses val="autoZero"/>
        <c:auto val="1"/>
        <c:lblAlgn val="ctr"/>
        <c:lblOffset val="100"/>
        <c:noMultiLvlLbl val="0"/>
      </c:catAx>
      <c:valAx>
        <c:axId val="4512307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121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Revenues'!$AA$544:$AA$551</c:f>
              <c:numCache>
                <c:formatCode>_("$"* #,##0.0_);_("$"* \(#,##0.0\);_("$"* "-"?_);_(@_)</c:formatCode>
                <c:ptCount val="8"/>
                <c:pt idx="0">
                  <c:v>4726.9544388001186</c:v>
                </c:pt>
                <c:pt idx="1">
                  <c:v>4974.2255153638334</c:v>
                </c:pt>
                <c:pt idx="2">
                  <c:v>5244.90432687059</c:v>
                </c:pt>
                <c:pt idx="3">
                  <c:v>5267.5242934699891</c:v>
                </c:pt>
                <c:pt idx="4">
                  <c:v>4871.3867118002709</c:v>
                </c:pt>
                <c:pt idx="5">
                  <c:v>4611.6824339380282</c:v>
                </c:pt>
                <c:pt idx="6">
                  <c:v>4577.4483100316975</c:v>
                </c:pt>
                <c:pt idx="7">
                  <c:v>4681.4077252846855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35520"/>
        <c:axId val="45445504"/>
      </c:barChart>
      <c:catAx>
        <c:axId val="454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445504"/>
        <c:crosses val="autoZero"/>
        <c:auto val="1"/>
        <c:lblAlgn val="ctr"/>
        <c:lblOffset val="100"/>
        <c:noMultiLvlLbl val="0"/>
      </c:catAx>
      <c:valAx>
        <c:axId val="454455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543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Missouri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Sheet0!$M$82:$M$91</c:f>
              <c:numCache>
                <c:formatCode>General</c:formatCode>
                <c:ptCount val="10"/>
                <c:pt idx="0">
                  <c:v>-2.7501620920682948</c:v>
                </c:pt>
                <c:pt idx="1">
                  <c:v>3.449053201082056</c:v>
                </c:pt>
                <c:pt idx="2">
                  <c:v>-1.4320252929142645</c:v>
                </c:pt>
                <c:pt idx="3">
                  <c:v>2.5084256138661529</c:v>
                </c:pt>
                <c:pt idx="4">
                  <c:v>0.8753568030447193</c:v>
                </c:pt>
                <c:pt idx="5">
                  <c:v>2.9701566598142768</c:v>
                </c:pt>
                <c:pt idx="6">
                  <c:v>2.9085062847120726</c:v>
                </c:pt>
                <c:pt idx="7">
                  <c:v>0.87678096132769689</c:v>
                </c:pt>
                <c:pt idx="8">
                  <c:v>4.5363766048502141</c:v>
                </c:pt>
                <c:pt idx="9">
                  <c:v>-5.6581376945396995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Sheet0!$D$82:$D$91</c:f>
              <c:strCache>
                <c:ptCount val="10"/>
                <c:pt idx="0">
                  <c:v>FIRE</c:v>
                </c:pt>
                <c:pt idx="1">
                  <c:v>Man</c:v>
                </c:pt>
                <c:pt idx="2">
                  <c:v>Gov</c:v>
                </c:pt>
                <c:pt idx="3">
                  <c:v>Health/Ed</c:v>
                </c:pt>
                <c:pt idx="4">
                  <c:v>Retail</c:v>
                </c:pt>
                <c:pt idx="5">
                  <c:v>Info</c:v>
                </c:pt>
                <c:pt idx="6">
                  <c:v>PST</c:v>
                </c:pt>
                <c:pt idx="7">
                  <c:v>Wholesale</c:v>
                </c:pt>
                <c:pt idx="8">
                  <c:v>Admin/Waste</c:v>
                </c:pt>
                <c:pt idx="9">
                  <c:v>Construction</c:v>
                </c:pt>
              </c:strCache>
            </c:strRef>
          </c:cat>
          <c:val>
            <c:numRef>
              <c:f>Sheet0!$N$82:$N$91</c:f>
              <c:numCache>
                <c:formatCode>General</c:formatCode>
                <c:ptCount val="10"/>
                <c:pt idx="0">
                  <c:v>-0.82365497030084978</c:v>
                </c:pt>
                <c:pt idx="1">
                  <c:v>4.2745400119686874</c:v>
                </c:pt>
                <c:pt idx="2">
                  <c:v>-0.51030057067793877</c:v>
                </c:pt>
                <c:pt idx="3">
                  <c:v>2.1496796990117502</c:v>
                </c:pt>
                <c:pt idx="4">
                  <c:v>1.9573346834044805</c:v>
                </c:pt>
                <c:pt idx="5">
                  <c:v>5.0902432240318944</c:v>
                </c:pt>
                <c:pt idx="6">
                  <c:v>4.9301979276540298</c:v>
                </c:pt>
                <c:pt idx="7">
                  <c:v>3.326422930915502</c:v>
                </c:pt>
                <c:pt idx="8">
                  <c:v>3.7403935390358605</c:v>
                </c:pt>
                <c:pt idx="9">
                  <c:v>-0.29674396496112448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15232"/>
        <c:axId val="45027328"/>
      </c:barChart>
      <c:catAx>
        <c:axId val="4441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5027328"/>
        <c:crosses val="autoZero"/>
        <c:auto val="1"/>
        <c:lblAlgn val="ctr"/>
        <c:lblOffset val="100"/>
        <c:noMultiLvlLbl val="0"/>
      </c:catAx>
      <c:valAx>
        <c:axId val="4502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415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SDI_Download_Report!$S$15:$Z$15</c:f>
              <c:strCache>
                <c:ptCount val="8"/>
                <c:pt idx="0">
                  <c:v>12/31/2005</c:v>
                </c:pt>
                <c:pt idx="1">
                  <c:v>12/31/2006</c:v>
                </c:pt>
                <c:pt idx="2">
                  <c:v>12/31/2007</c:v>
                </c:pt>
                <c:pt idx="3">
                  <c:v>12/31/2008</c:v>
                </c:pt>
                <c:pt idx="4">
                  <c:v>12/31/2009</c:v>
                </c:pt>
                <c:pt idx="5">
                  <c:v>12/31/2010</c:v>
                </c:pt>
                <c:pt idx="6">
                  <c:v>12/31/2011</c:v>
                </c:pt>
                <c:pt idx="7">
                  <c:v>6/30/2012</c:v>
                </c:pt>
              </c:strCache>
            </c:strRef>
          </c:cat>
          <c:val>
            <c:numRef>
              <c:f>SDI_Download_Report!$S$16:$Z$16</c:f>
              <c:numCache>
                <c:formatCode>General</c:formatCode>
                <c:ptCount val="8"/>
                <c:pt idx="0">
                  <c:v>548333</c:v>
                </c:pt>
                <c:pt idx="1">
                  <c:v>703398</c:v>
                </c:pt>
                <c:pt idx="2">
                  <c:v>972495</c:v>
                </c:pt>
                <c:pt idx="3">
                  <c:v>1178719</c:v>
                </c:pt>
                <c:pt idx="4">
                  <c:v>1016599</c:v>
                </c:pt>
                <c:pt idx="5">
                  <c:v>853010</c:v>
                </c:pt>
                <c:pt idx="6">
                  <c:v>743942</c:v>
                </c:pt>
                <c:pt idx="7">
                  <c:v>564352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61632"/>
        <c:axId val="45063168"/>
      </c:barChart>
      <c:catAx>
        <c:axId val="4506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45063168"/>
        <c:crosses val="autoZero"/>
        <c:auto val="1"/>
        <c:lblAlgn val="ctr"/>
        <c:lblOffset val="100"/>
        <c:noMultiLvlLbl val="0"/>
      </c:catAx>
      <c:valAx>
        <c:axId val="450631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506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SDI_Download_Report!$S$15:$Z$15</c:f>
              <c:strCache>
                <c:ptCount val="8"/>
                <c:pt idx="0">
                  <c:v>12/31/2005</c:v>
                </c:pt>
                <c:pt idx="1">
                  <c:v>12/31/2006</c:v>
                </c:pt>
                <c:pt idx="2">
                  <c:v>12/31/2007</c:v>
                </c:pt>
                <c:pt idx="3">
                  <c:v>12/31/2008</c:v>
                </c:pt>
                <c:pt idx="4">
                  <c:v>12/31/2009</c:v>
                </c:pt>
                <c:pt idx="5">
                  <c:v>12/31/2010</c:v>
                </c:pt>
                <c:pt idx="6">
                  <c:v>12/31/2011</c:v>
                </c:pt>
                <c:pt idx="7">
                  <c:v>6/30/2012</c:v>
                </c:pt>
              </c:strCache>
            </c:strRef>
          </c:cat>
          <c:val>
            <c:numRef>
              <c:f>SDI_Download_Report!$S$17:$Z$17</c:f>
              <c:numCache>
                <c:formatCode>General</c:formatCode>
                <c:ptCount val="8"/>
                <c:pt idx="0">
                  <c:v>86582</c:v>
                </c:pt>
                <c:pt idx="1">
                  <c:v>100027</c:v>
                </c:pt>
                <c:pt idx="2">
                  <c:v>144017</c:v>
                </c:pt>
                <c:pt idx="3">
                  <c:v>157761</c:v>
                </c:pt>
                <c:pt idx="4">
                  <c:v>163584</c:v>
                </c:pt>
                <c:pt idx="5">
                  <c:v>128396</c:v>
                </c:pt>
                <c:pt idx="6">
                  <c:v>270318</c:v>
                </c:pt>
                <c:pt idx="7">
                  <c:v>283108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73440"/>
        <c:axId val="44983424"/>
      </c:barChart>
      <c:catAx>
        <c:axId val="4497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44983424"/>
        <c:crosses val="autoZero"/>
        <c:auto val="1"/>
        <c:lblAlgn val="ctr"/>
        <c:lblOffset val="100"/>
        <c:noMultiLvlLbl val="0"/>
      </c:catAx>
      <c:valAx>
        <c:axId val="449834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49734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5"/>
              <c:layout>
                <c:manualLayout>
                  <c:x val="0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'Labor Force'!$B$294:$B$300</c:f>
              <c:numCache>
                <c:formatCode>General</c:formatCode>
                <c:ptCount val="7"/>
                <c:pt idx="0" formatCode="0">
                  <c:v>2006</c:v>
                </c:pt>
                <c:pt idx="1">
                  <c:v>2007</c:v>
                </c:pt>
                <c:pt idx="2">
                  <c:v>2008</c:v>
                </c:pt>
                <c:pt idx="3" formatCode="0">
                  <c:v>2009</c:v>
                </c:pt>
                <c:pt idx="4" formatCode="0">
                  <c:v>2010</c:v>
                </c:pt>
                <c:pt idx="5" formatCode="0">
                  <c:v>2011</c:v>
                </c:pt>
                <c:pt idx="6" formatCode="0">
                  <c:v>2012</c:v>
                </c:pt>
              </c:numCache>
            </c:numRef>
          </c:cat>
          <c:val>
            <c:numRef>
              <c:f>'Labor Force'!$C$294:$C$300</c:f>
              <c:numCache>
                <c:formatCode>0</c:formatCode>
                <c:ptCount val="7"/>
                <c:pt idx="0">
                  <c:v>24557.5</c:v>
                </c:pt>
                <c:pt idx="1">
                  <c:v>12594.166666666511</c:v>
                </c:pt>
                <c:pt idx="2">
                  <c:v>4135.1666666665114</c:v>
                </c:pt>
                <c:pt idx="3">
                  <c:v>21563.833333333489</c:v>
                </c:pt>
                <c:pt idx="4">
                  <c:v>-21453.5</c:v>
                </c:pt>
                <c:pt idx="5">
                  <c:v>-6547.25</c:v>
                </c:pt>
                <c:pt idx="6">
                  <c:v>-34042.055555555504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96480"/>
        <c:axId val="44998016"/>
      </c:barChart>
      <c:catAx>
        <c:axId val="4499648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44998016"/>
        <c:crosses val="autoZero"/>
        <c:auto val="1"/>
        <c:lblAlgn val="ctr"/>
        <c:lblOffset val="100"/>
        <c:noMultiLvlLbl val="0"/>
      </c:catAx>
      <c:valAx>
        <c:axId val="449980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4499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Revenues'!$Y$511:$Y$518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Revenues'!$Z$511:$Z$518</c:f>
              <c:numCache>
                <c:formatCode>General</c:formatCode>
                <c:ptCount val="8"/>
                <c:pt idx="0">
                  <c:v>2331.9162982005146</c:v>
                </c:pt>
                <c:pt idx="1">
                  <c:v>2269.5905864958104</c:v>
                </c:pt>
                <c:pt idx="2">
                  <c:v>2265.7343342036556</c:v>
                </c:pt>
                <c:pt idx="3">
                  <c:v>2115.0926581815688</c:v>
                </c:pt>
                <c:pt idx="4">
                  <c:v>2016.9646673744626</c:v>
                </c:pt>
                <c:pt idx="5">
                  <c:v>1900.3901085036589</c:v>
                </c:pt>
                <c:pt idx="6">
                  <c:v>1855.586385022284</c:v>
                </c:pt>
                <c:pt idx="7">
                  <c:v>1885.7192846373071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856064"/>
        <c:axId val="44857600"/>
      </c:barChart>
      <c:catAx>
        <c:axId val="4485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857600"/>
        <c:crosses val="autoZero"/>
        <c:auto val="1"/>
        <c:lblAlgn val="ctr"/>
        <c:lblOffset val="100"/>
        <c:noMultiLvlLbl val="0"/>
      </c:catAx>
      <c:valAx>
        <c:axId val="448576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856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47680"/>
        <c:axId val="44253568"/>
      </c:barChart>
      <c:catAx>
        <c:axId val="4424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253568"/>
        <c:crosses val="autoZero"/>
        <c:auto val="1"/>
        <c:lblAlgn val="ctr"/>
        <c:lblOffset val="100"/>
        <c:noMultiLvlLbl val="0"/>
      </c:catAx>
      <c:valAx>
        <c:axId val="4425356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4424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Revenues'!$Z$544:$Z$551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Revenues'!$AB$544:$AB$551</c:f>
              <c:numCache>
                <c:formatCode>_("$"* #,##0.0_);_("$"* \(#,##0.0\);_("$"* "-"?_);_(@_)</c:formatCode>
                <c:ptCount val="8"/>
                <c:pt idx="0">
                  <c:v>1776.9651092682379</c:v>
                </c:pt>
                <c:pt idx="1">
                  <c:v>1730.050734653983</c:v>
                </c:pt>
                <c:pt idx="2">
                  <c:v>1746.7188507590004</c:v>
                </c:pt>
                <c:pt idx="3">
                  <c:v>1602.4136656547971</c:v>
                </c:pt>
                <c:pt idx="4">
                  <c:v>1491.763134545397</c:v>
                </c:pt>
                <c:pt idx="5">
                  <c:v>1430.9870073149659</c:v>
                </c:pt>
                <c:pt idx="6">
                  <c:v>1420.7042551388449</c:v>
                </c:pt>
                <c:pt idx="7">
                  <c:v>1435.9761992976551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60736"/>
        <c:axId val="44266624"/>
      </c:barChart>
      <c:catAx>
        <c:axId val="4426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266624"/>
        <c:crosses val="autoZero"/>
        <c:auto val="1"/>
        <c:lblAlgn val="ctr"/>
        <c:lblOffset val="100"/>
        <c:noMultiLvlLbl val="0"/>
      </c:catAx>
      <c:valAx>
        <c:axId val="4426662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260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Revenues'!$Y$511:$Y$518</c:f>
              <c:numCache>
                <c:formatCode>General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'Mo Tax Revenues'!$AB$511:$AB$518</c:f>
              <c:numCache>
                <c:formatCode>General</c:formatCode>
                <c:ptCount val="8"/>
                <c:pt idx="0">
                  <c:v>563.70507249357331</c:v>
                </c:pt>
                <c:pt idx="1">
                  <c:v>691.94000443568257</c:v>
                </c:pt>
                <c:pt idx="2">
                  <c:v>701.60018574335754</c:v>
                </c:pt>
                <c:pt idx="3">
                  <c:v>648.80467289719627</c:v>
                </c:pt>
                <c:pt idx="4">
                  <c:v>566.78852860315351</c:v>
                </c:pt>
                <c:pt idx="5">
                  <c:v>533.1709008327025</c:v>
                </c:pt>
                <c:pt idx="6">
                  <c:v>550.83235617263711</c:v>
                </c:pt>
                <c:pt idx="7">
                  <c:v>507.12739478294208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00544"/>
        <c:axId val="44322816"/>
      </c:barChart>
      <c:catAx>
        <c:axId val="4430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322816"/>
        <c:crosses val="autoZero"/>
        <c:auto val="1"/>
        <c:lblAlgn val="ctr"/>
        <c:lblOffset val="100"/>
        <c:noMultiLvlLbl val="0"/>
      </c:catAx>
      <c:valAx>
        <c:axId val="443228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430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378-6CF1-4B10-96C9-58CE1FACC630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93F2-EC48-4BAD-BB8B-F15D5ACF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13B61-B6D3-43FC-9FCB-2EB2961B3A6C}" type="datetimeFigureOut">
              <a:rPr lang="en-US" smtClean="0"/>
              <a:pPr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CF2B4-F139-4145-B7E5-30EBE4B41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44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r>
              <a:rPr lang="en-US" baseline="0" dirty="0" smtClean="0"/>
              <a:t> US house prices up 14% in real dollars since 1980 and for Missouri down 1%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23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Missouri unemployment rate minus US unemployment rate.  Currently the Missouri unemployment rate is about 9/10</a:t>
            </a:r>
            <a:r>
              <a:rPr lang="en-US" baseline="30000" dirty="0" smtClean="0"/>
              <a:t>th</a:t>
            </a:r>
            <a:r>
              <a:rPr lang="en-US" baseline="0" dirty="0" smtClean="0"/>
              <a:t> below the US Rate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CAGR from 1990:4 to 1998:4 is 1.61%;</a:t>
            </a:r>
          </a:p>
          <a:p>
            <a:r>
              <a:rPr lang="en-US" dirty="0" smtClean="0"/>
              <a:t>CAGR from 2003:10 to</a:t>
            </a:r>
            <a:r>
              <a:rPr lang="en-US" baseline="0" dirty="0" smtClean="0"/>
              <a:t> 2009:08 is 0.58%</a:t>
            </a:r>
          </a:p>
          <a:p>
            <a:r>
              <a:rPr lang="en-US" baseline="0" smtClean="0"/>
              <a:t>CAGR from 2009:8 to 2012:8 is -0.89%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has been calculated from the yearly average of the labor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7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10 largest sectors in Missouri in 2011 and represent 85% of the economy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the year</a:t>
            </a:r>
            <a:r>
              <a:rPr lang="en-US" baseline="0" dirty="0" smtClean="0"/>
              <a:t> over year change in employment in negative again.  This has happened for the past two months.  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Missouri Employment</a:t>
            </a:r>
            <a:r>
              <a:rPr lang="en-US" baseline="0" dirty="0" smtClean="0"/>
              <a:t> in thousands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10 largest sectors in Missouri and represent 85% of the economy</a:t>
            </a:r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Missouri PI / dollar</a:t>
            </a:r>
            <a:r>
              <a:rPr lang="en-US" baseline="0" dirty="0" smtClean="0"/>
              <a:t> of real estate loans.  It is currently at $4.62 from a low of $3.54.  </a:t>
            </a:r>
          </a:p>
          <a:p>
            <a:r>
              <a:rPr lang="en-US" baseline="0" dirty="0" smtClean="0"/>
              <a:t>This is US PI / dollar of real estate loans.  It is currently at $3.26 from the low of $2.53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1700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Missouri</a:t>
            </a:r>
            <a:r>
              <a:rPr lang="en-US" baseline="0" dirty="0" smtClean="0"/>
              <a:t> PI divided by Missouri Business Loans—on the left axis.  Currently it is at $19.80 from a low of $13.80</a:t>
            </a:r>
          </a:p>
          <a:p>
            <a:r>
              <a:rPr lang="en-US" baseline="0" dirty="0" smtClean="0"/>
              <a:t>US personal income divided by US Business loans—on the right axis.  Currently it is at $3.26 from a low of $$2.53</a:t>
            </a:r>
          </a:p>
          <a:p>
            <a:r>
              <a:rPr lang="en-US" baseline="0" dirty="0" smtClean="0"/>
              <a:t>Notice that in Missouri, today’s number is higher than in early 2001 while in the US it is lower.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05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that recently we have fallen slightly below trend of 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05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6A9E0-7896-438F-91CA-E44045F5E9A8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4250-0E73-44FF-839C-7BB1B5317118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EDA9-20D6-4B87-A26B-FD674D3D3879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B77C-1AD1-4540-BF06-97DD536C0675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530-47AA-4E49-A445-0038A50A7E2A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E0D8-AE66-44E6-8DF3-2553A82743C5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A97F-B780-42CC-8673-AE5F0D8336ED}" type="datetime1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51AC-517C-4D83-AECF-45C13A91E494}" type="datetime1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9B5E5-7EDE-48C3-B919-B38FC0C65ADA}" type="datetime1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EFB8-3153-4152-A96F-1BC5F225E2CC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CBC8-5D02-47E5-990F-14D18FB76020}" type="datetime1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C013-3BB5-43A6-A5D6-97C0A4D4567E}" type="datetime1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Bureau of Economic Research  MSU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2013 Missouri Economic Forecast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Dr. David Mitchell, Director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Bureau of Economic Research</a:t>
            </a:r>
          </a:p>
          <a:p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18" y="4038600"/>
            <a:ext cx="32520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David\Dropbox\Bureau of Economic Research\MSU 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2475"/>
            <a:ext cx="26860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Income</a:t>
            </a:r>
            <a:br>
              <a:rPr lang="en-US" dirty="0" smtClean="0"/>
            </a:br>
            <a:r>
              <a:rPr lang="en-US" sz="2700" dirty="0" smtClean="0"/>
              <a:t>(2012:2 Constant $ SAAR)</a:t>
            </a:r>
            <a:br>
              <a:rPr lang="en-US" sz="2700" dirty="0" smtClean="0"/>
            </a:br>
            <a:endParaRPr lang="en-US" sz="27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16" y="1371600"/>
            <a:ext cx="7416827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</a:t>
            </a:r>
            <a:r>
              <a:rPr lang="en-US" dirty="0"/>
              <a:t>Income</a:t>
            </a:r>
            <a:br>
              <a:rPr lang="en-US" dirty="0"/>
            </a:br>
            <a:r>
              <a:rPr lang="en-US" sz="3100" dirty="0"/>
              <a:t>(2012:2 Constant $ SAAR)</a:t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2" y="1371600"/>
            <a:ext cx="7460714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Income</a:t>
            </a:r>
            <a:br>
              <a:rPr lang="en-US" dirty="0" smtClean="0"/>
            </a:br>
            <a:r>
              <a:rPr lang="en-US" sz="2700" dirty="0"/>
              <a:t>(2012:2 Constant $ </a:t>
            </a:r>
            <a:r>
              <a:rPr lang="en-US" sz="2700" dirty="0" smtClean="0"/>
              <a:t>SAAR and CAGR Trends)</a:t>
            </a:r>
            <a:endParaRPr lang="en-US" sz="27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22" y="1371600"/>
            <a:ext cx="7460714" cy="440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1828800" y="2057400"/>
            <a:ext cx="487680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029200" y="1981200"/>
            <a:ext cx="27432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467600" y="2057400"/>
            <a:ext cx="990600" cy="5715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1200" y="19812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2.9%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1688068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9003" y="24891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2%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Growth in Real Personal Income</a:t>
            </a:r>
            <a:br>
              <a:rPr lang="en-US" sz="3600" dirty="0" smtClean="0"/>
            </a:br>
            <a:r>
              <a:rPr lang="en-US" sz="2000" dirty="0" smtClean="0"/>
              <a:t>(Year over Year)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94" y="1219200"/>
            <a:ext cx="727912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48600" y="277820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1.4%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(2011 to 2012)</a:t>
            </a:r>
            <a:endParaRPr lang="en-US" sz="4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1295400" cy="117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(2007Q4 to 2012)</a:t>
            </a: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160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5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 and Missouri Home Prices</a:t>
            </a:r>
            <a:br>
              <a:rPr lang="en-US" dirty="0"/>
            </a:br>
            <a:r>
              <a:rPr lang="en-US" sz="2700" dirty="0"/>
              <a:t>(1980:Q1 = 100 ; Constant $1980)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19" y="1371600"/>
            <a:ext cx="7464981" cy="4959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72400" y="47683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99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5688" y="39624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 and Missouri Home Prices</a:t>
            </a:r>
            <a:br>
              <a:rPr lang="en-US" dirty="0"/>
            </a:br>
            <a:r>
              <a:rPr lang="en-US" sz="2700" dirty="0"/>
              <a:t>Year over Year Percent Change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025175" cy="4927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 Level Housing Prices</a:t>
            </a:r>
            <a:br>
              <a:rPr lang="en-US" dirty="0" smtClean="0"/>
            </a:br>
            <a:r>
              <a:rPr lang="en-US" sz="3100" dirty="0" smtClean="0"/>
              <a:t>(1995:1 =100; 1995 constant $)</a:t>
            </a:r>
            <a:endParaRPr lang="en-US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502" y="1371600"/>
            <a:ext cx="7067898" cy="5050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1600200"/>
            <a:ext cx="1133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KC  106</a:t>
            </a:r>
          </a:p>
          <a:p>
            <a:r>
              <a:rPr lang="en-US" dirty="0" smtClean="0"/>
              <a:t>STL 112</a:t>
            </a:r>
          </a:p>
          <a:p>
            <a:r>
              <a:rPr lang="en-US" dirty="0" smtClean="0"/>
              <a:t>Joplin 106</a:t>
            </a:r>
          </a:p>
          <a:p>
            <a:r>
              <a:rPr lang="en-US" dirty="0" err="1" smtClean="0"/>
              <a:t>Spfd</a:t>
            </a:r>
            <a:r>
              <a:rPr lang="en-US" dirty="0"/>
              <a:t> </a:t>
            </a:r>
            <a:r>
              <a:rPr lang="en-US" dirty="0" smtClean="0"/>
              <a:t>94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Single Family Home Permits</a:t>
            </a:r>
            <a:br>
              <a:rPr lang="en-US" dirty="0" smtClean="0"/>
            </a:br>
            <a:r>
              <a:rPr lang="en-US" dirty="0" smtClean="0"/>
              <a:t>per 10,000 population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37296"/>
            <a:ext cx="7086600" cy="501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72400" y="49207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97672" y="408253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16.1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Missouri Compared</a:t>
            </a:r>
            <a:br>
              <a:rPr lang="en-US" dirty="0" smtClean="0"/>
            </a:br>
            <a:r>
              <a:rPr lang="en-US" sz="2400" dirty="0" smtClean="0"/>
              <a:t>(Percent Change in Real GDP by Sector 2009 to 2011)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3795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r>
              <a:rPr lang="en-US" smtClean="0"/>
              <a:t>Bureau of Economic Research  MSU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Unemployment Rate</a:t>
            </a:r>
            <a:endParaRPr lang="en-US" sz="4000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4495"/>
            <a:ext cx="6705600" cy="5237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Missouri-US Unemployment</a:t>
            </a:r>
            <a:br>
              <a:rPr lang="en-US" sz="4000" dirty="0" smtClean="0"/>
            </a:br>
            <a:r>
              <a:rPr lang="en-US" sz="4000" dirty="0" smtClean="0"/>
              <a:t> Rate Difference</a:t>
            </a:r>
            <a:endParaRPr lang="en-US" sz="40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193" y="1371600"/>
            <a:ext cx="6587311" cy="502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City Unemployment Rates</a:t>
            </a:r>
            <a:endParaRPr lang="en-US" sz="36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1"/>
            <a:ext cx="621780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Unemployment Rates</a:t>
            </a:r>
            <a:endParaRPr lang="en-US" sz="36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62861"/>
            <a:ext cx="6170383" cy="516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County Unemployment Rate</a:t>
            </a:r>
            <a:br>
              <a:rPr lang="en-US" sz="4000" dirty="0" smtClean="0"/>
            </a:br>
            <a:r>
              <a:rPr lang="en-US" sz="2400" dirty="0" smtClean="0"/>
              <a:t>September 2012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216818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62125"/>
            <a:ext cx="1219200" cy="114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96" y="990600"/>
            <a:ext cx="6925011" cy="481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96" y="990600"/>
            <a:ext cx="6925011" cy="4816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286000" y="1600200"/>
            <a:ext cx="2819400" cy="297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1371600"/>
            <a:ext cx="1676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62800" y="1295400"/>
            <a:ext cx="7620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64808" y="3118707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1.6%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27639" y="1944815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05135" y="1689786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-0.9%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2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 to Year Change in </a:t>
            </a:r>
            <a:br>
              <a:rPr lang="en-US" dirty="0" smtClean="0"/>
            </a:br>
            <a:r>
              <a:rPr lang="en-US" dirty="0" smtClean="0"/>
              <a:t>Missouri Labor Force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75671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Employment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0"/>
            <a:ext cx="198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Peak of 2,914,418</a:t>
            </a:r>
            <a:r>
              <a:rPr lang="en-US" baseline="0" dirty="0" smtClean="0"/>
              <a:t> Dec. 2006</a:t>
            </a:r>
          </a:p>
          <a:p>
            <a:r>
              <a:rPr lang="en-US" baseline="0" dirty="0" smtClean="0"/>
              <a:t>Trough of  2,755,850   Dec. 2009</a:t>
            </a:r>
          </a:p>
          <a:p>
            <a:r>
              <a:rPr lang="en-US" baseline="0" dirty="0" smtClean="0"/>
              <a:t>2012 Average  2,794,099</a:t>
            </a:r>
          </a:p>
          <a:p>
            <a:r>
              <a:rPr lang="en-US" dirty="0" smtClean="0"/>
              <a:t>Current  2,780,697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1371600"/>
            <a:ext cx="6324600" cy="452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3185295"/>
            <a:ext cx="199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 = March 1997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of Missouri and US Employment</a:t>
            </a:r>
            <a:br>
              <a:rPr lang="en-US" dirty="0" smtClean="0"/>
            </a:br>
            <a:r>
              <a:rPr lang="en-US" sz="3100" dirty="0" smtClean="0"/>
              <a:t>(Jan 2000 = 100)</a:t>
            </a:r>
            <a:endParaRPr lang="en-US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36156"/>
            <a:ext cx="6421137" cy="498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3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Missouri Compared</a:t>
            </a:r>
            <a:br>
              <a:rPr lang="en-US" dirty="0" smtClean="0"/>
            </a:br>
            <a:r>
              <a:rPr lang="en-US" sz="2400" dirty="0" smtClean="0"/>
              <a:t>(Percent Change in Real GDP by Sector 2010 to 2011)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7305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r>
              <a:rPr lang="en-US" smtClean="0"/>
              <a:t>Bureau of Economic Research  MSU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5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CPS Employment</a:t>
            </a:r>
            <a:br>
              <a:rPr lang="en-US" dirty="0" smtClean="0"/>
            </a:br>
            <a:r>
              <a:rPr lang="en-US" sz="3100" dirty="0" smtClean="0"/>
              <a:t>(Nov 2007 =100) </a:t>
            </a:r>
            <a:endParaRPr lang="en-US" sz="31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186" y="1447800"/>
            <a:ext cx="661438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429603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96.1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306584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97.5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</a:t>
            </a:r>
            <a:br>
              <a:rPr lang="en-US" sz="3600" dirty="0" smtClean="0"/>
            </a:br>
            <a:r>
              <a:rPr lang="en-US" sz="2800" dirty="0" smtClean="0"/>
              <a:t>(Percent Change Year over Year)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524000"/>
            <a:ext cx="6156306" cy="484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Percent Change in County Employment </a:t>
            </a:r>
            <a:br>
              <a:rPr lang="en-US" sz="4000" dirty="0" smtClean="0"/>
            </a:br>
            <a:r>
              <a:rPr lang="en-US" sz="2400" dirty="0" smtClean="0"/>
              <a:t>September 2011 to September 2012</a:t>
            </a:r>
            <a:endParaRPr lang="en-US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25" y="1600200"/>
            <a:ext cx="520074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1295400" cy="121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CES and CPS </a:t>
            </a:r>
            <a:br>
              <a:rPr lang="en-US" dirty="0" smtClean="0"/>
            </a:br>
            <a:r>
              <a:rPr lang="en-US" dirty="0" smtClean="0"/>
              <a:t>Employment Compared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789" y="1447801"/>
            <a:ext cx="638450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CES and CPS </a:t>
            </a:r>
            <a:br>
              <a:rPr lang="en-US" dirty="0" smtClean="0"/>
            </a:br>
            <a:r>
              <a:rPr lang="en-US" dirty="0" smtClean="0"/>
              <a:t>Employment Compared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301463" cy="4908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Missouri Employment Breakdown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638496"/>
              </p:ext>
            </p:extLst>
          </p:nvPr>
        </p:nvGraphicFramePr>
        <p:xfrm>
          <a:off x="1219200" y="914405"/>
          <a:ext cx="6477000" cy="505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340"/>
                <a:gridCol w="1399644"/>
                <a:gridCol w="1239268"/>
                <a:gridCol w="699822"/>
                <a:gridCol w="1519926"/>
              </a:tblGrid>
              <a:tr h="5059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Industry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Jan-12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Sep-12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Change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Change in Percent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Employ </a:t>
                      </a:r>
                      <a:r>
                        <a:rPr lang="en-US" sz="1600" u="none" strike="noStrike" dirty="0" smtClean="0">
                          <a:effectLst/>
                        </a:rPr>
                        <a:t>(CPS</a:t>
                      </a:r>
                      <a:r>
                        <a:rPr lang="en-US" sz="1600" u="none" strike="noStrike" dirty="0">
                          <a:effectLst/>
                        </a:rPr>
                        <a:t>) 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2,812.9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2,780.6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-32.3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-1.1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8581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Nonfarm (CES) NSA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2,593.8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2,676.4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82.6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Nonfarm (CES) 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2,650.4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2,659.7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9.3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Private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2,217.1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2,227.4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10.31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Construction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100.1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-1.9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-1.9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Financial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157.2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160.4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Government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433.3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432.3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-0.2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Health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419.5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428.3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8.8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Information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57.9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56.3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-1.6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-2.8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Leisure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268.1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264.7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-3.4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Manufacturing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247.1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-4.9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-1.9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Mining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0.1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Prof Biz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335.7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347.3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11.6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Retail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294.9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-2.3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-0.8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Trans/Utilities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98.2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93.9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-4.3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-4.4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Wholesale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116.4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115.8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-0.6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-0.5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Other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112.7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111.9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-0.8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-0.7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Monthly Change in Employment (CPS)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27" y="1447800"/>
            <a:ext cx="7478734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Monthly Change in Employment (CES)</a:t>
            </a:r>
            <a:endParaRPr 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47" y="1393085"/>
            <a:ext cx="7302353" cy="493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11" y="1513196"/>
            <a:ext cx="7360389" cy="488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Manufacturing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211" y="1524000"/>
            <a:ext cx="7116023" cy="487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Business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2012:2 SA dollars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95" y="1447800"/>
            <a:ext cx="8107107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87" y="1524000"/>
            <a:ext cx="6893647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8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Health/Education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637684" cy="454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Retail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75" y="1565418"/>
            <a:ext cx="6722025" cy="460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80" y="1598926"/>
            <a:ext cx="6884719" cy="464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Missouri Growing?</a:t>
            </a:r>
            <a:br>
              <a:rPr lang="en-US" dirty="0" smtClean="0"/>
            </a:br>
            <a:r>
              <a:rPr lang="en-US" sz="3200" dirty="0" smtClean="0"/>
              <a:t>(January 2012 to today)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2438400" cy="4525963"/>
          </a:xfrm>
        </p:spPr>
        <p:txBody>
          <a:bodyPr/>
          <a:lstStyle/>
          <a:p>
            <a:r>
              <a:rPr lang="en-US" dirty="0" smtClean="0"/>
              <a:t>Kansas City (-2,946)</a:t>
            </a:r>
          </a:p>
          <a:p>
            <a:r>
              <a:rPr lang="en-US" dirty="0" smtClean="0"/>
              <a:t>St. Louis (496)</a:t>
            </a:r>
          </a:p>
          <a:p>
            <a:r>
              <a:rPr lang="en-US" dirty="0" smtClean="0"/>
              <a:t>MSA Minor (-</a:t>
            </a:r>
            <a:r>
              <a:rPr lang="en-US" dirty="0"/>
              <a:t>3,200)</a:t>
            </a:r>
            <a:endParaRPr lang="en-US" dirty="0" smtClean="0"/>
          </a:p>
          <a:p>
            <a:r>
              <a:rPr lang="en-US" dirty="0" smtClean="0"/>
              <a:t>Rural            (-8,954)</a:t>
            </a:r>
            <a:endParaRPr lang="en-US" dirty="0"/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0201"/>
            <a:ext cx="587539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(End of Fiscal Year) in Sep ‘12 Dollars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9150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(YTD</a:t>
            </a:r>
            <a:r>
              <a:rPr lang="en-US" sz="3600" dirty="0"/>
              <a:t>) in Sep ‘12 Dollars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8514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464883"/>
              </p:ext>
            </p:extLst>
          </p:nvPr>
        </p:nvGraphicFramePr>
        <p:xfrm>
          <a:off x="914400" y="1371600"/>
          <a:ext cx="7391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</a:t>
            </a:r>
            <a:r>
              <a:rPr lang="en-US" sz="3600" dirty="0"/>
              <a:t>(End of Fiscal Year) in Sep ‘12 Dollars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9463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(YTD</a:t>
            </a:r>
            <a:r>
              <a:rPr lang="en-US" sz="3600" dirty="0"/>
              <a:t>) in Sep ‘12 Dollars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/>
              <a:t>(End of Fiscal Year) in Sep ‘12 Dollars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6909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Estate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2012:2 SA dollars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43" y="1371600"/>
            <a:ext cx="8372914" cy="480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 smtClean="0"/>
              <a:t>(YTD</a:t>
            </a:r>
            <a:r>
              <a:rPr lang="en-US" sz="3600" dirty="0"/>
              <a:t>) </a:t>
            </a:r>
            <a:r>
              <a:rPr lang="en-US" sz="3600" dirty="0" smtClean="0"/>
              <a:t>in </a:t>
            </a:r>
            <a:r>
              <a:rPr lang="en-US" sz="3600" dirty="0"/>
              <a:t>Sep ‘12 Dollars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390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6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2013 Missouri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111351"/>
              </p:ext>
            </p:extLst>
          </p:nvPr>
        </p:nvGraphicFramePr>
        <p:xfrm>
          <a:off x="1676400" y="1066800"/>
          <a:ext cx="5552954" cy="5296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9271"/>
                <a:gridCol w="1741025"/>
                <a:gridCol w="1832658"/>
              </a:tblGrid>
              <a:tr h="4612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/>
                        <a:t>Industry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2013 F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Change (</a:t>
                      </a:r>
                      <a:r>
                        <a:rPr lang="en-US" sz="1600" u="sng" strike="noStrike" dirty="0" err="1" smtClean="0"/>
                        <a:t>thds</a:t>
                      </a:r>
                      <a:r>
                        <a:rPr lang="en-US" sz="1600" u="sng" strike="noStrike" dirty="0" smtClean="0"/>
                        <a:t>)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Nonfarm (CES)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2,672.90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Private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2,250.2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Construction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/>
                        <a:t>Financial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Government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-4.3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Health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Information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-2.2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Leisure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-4.4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Manufacturing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-0.8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Mining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Prof Biz Services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Retail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-3.4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/>
                        <a:t>Trans/Utilities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-2.5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Wholesale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-0.1</a:t>
                      </a:r>
                    </a:p>
                  </a:txBody>
                  <a:tcPr marL="9525" marR="9525" marT="9525" marB="0" anchor="b"/>
                </a:tc>
              </a:tr>
              <a:tr h="2463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/>
                        <a:t>Other Services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</a:tr>
              <a:tr h="276041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7604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Unemployment Rate (SA)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538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dirty="0"/>
                        <a:t>Real Personal </a:t>
                      </a:r>
                      <a:r>
                        <a:rPr lang="en-US" sz="1500" u="none" strike="noStrike" dirty="0" smtClean="0"/>
                        <a:t>Income</a:t>
                      </a:r>
                    </a:p>
                    <a:p>
                      <a:pPr algn="ct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(Millions)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4,265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Bureau of Economic Research  MSU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Bank Loans </a:t>
            </a:r>
            <a:br>
              <a:rPr lang="en-US" dirty="0" smtClean="0"/>
            </a:br>
            <a:r>
              <a:rPr lang="en-US" sz="2700" dirty="0" smtClean="0"/>
              <a:t>Past Due 30-89 days</a:t>
            </a:r>
            <a:br>
              <a:rPr lang="en-US" sz="2700" dirty="0" smtClean="0"/>
            </a:br>
            <a:r>
              <a:rPr lang="en-US" sz="2700" dirty="0" smtClean="0"/>
              <a:t>(</a:t>
            </a:r>
            <a:r>
              <a:rPr lang="en-US" sz="2700" dirty="0" err="1" smtClean="0"/>
              <a:t>thds</a:t>
            </a:r>
            <a:r>
              <a:rPr lang="en-US" sz="2700" dirty="0" smtClean="0"/>
              <a:t> of dollars)</a:t>
            </a:r>
            <a:endParaRPr lang="en-US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1604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Bank Loans </a:t>
            </a:r>
            <a:br>
              <a:rPr lang="en-US" dirty="0" smtClean="0"/>
            </a:br>
            <a:r>
              <a:rPr lang="en-US" sz="2700" dirty="0" smtClean="0"/>
              <a:t>Past </a:t>
            </a:r>
            <a:r>
              <a:rPr lang="en-US" sz="2700" dirty="0"/>
              <a:t>Due 90+ days</a:t>
            </a:r>
            <a:br>
              <a:rPr lang="en-US" sz="2700" dirty="0"/>
            </a:br>
            <a:r>
              <a:rPr lang="en-US" sz="2700" dirty="0"/>
              <a:t>(</a:t>
            </a:r>
            <a:r>
              <a:rPr lang="en-US" sz="2700" dirty="0" err="1"/>
              <a:t>thds</a:t>
            </a:r>
            <a:r>
              <a:rPr lang="en-US" sz="2700" dirty="0"/>
              <a:t> of dollars)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4738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21508"/>
            <a:ext cx="7601390" cy="560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7600" y="16764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$4.62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3485291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$3.26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4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37" y="533400"/>
            <a:ext cx="7896863" cy="558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07195" y="12954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$3.26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6600" y="252626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$19.80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Bureau of Economic Research  MSU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4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1044</Words>
  <Application>Microsoft Office PowerPoint</Application>
  <PresentationFormat>On-screen Show (4:3)</PresentationFormat>
  <Paragraphs>300</Paragraphs>
  <Slides>51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2013 Missouri Economic Forecast </vt:lpstr>
      <vt:lpstr>US and Missouri Compared (Percent Change in Real GDP by Sector 2009 to 2011)</vt:lpstr>
      <vt:lpstr>US and Missouri Compared (Percent Change in Real GDP by Sector 2010 to 2011)</vt:lpstr>
      <vt:lpstr>Missouri Business Loans Thds of 2012:2 SA dollars</vt:lpstr>
      <vt:lpstr>Missouri Real Estate Loans Thds of 2012:2 SA dollars</vt:lpstr>
      <vt:lpstr>Missouri Bank Loans  Past Due 30-89 days (thds of dollars)</vt:lpstr>
      <vt:lpstr>Missouri Bank Loans  Past Due 90+ days (thds of dollars)</vt:lpstr>
      <vt:lpstr>PowerPoint Presentation</vt:lpstr>
      <vt:lpstr>PowerPoint Presentation</vt:lpstr>
      <vt:lpstr>Missouri Real Personal Income (2012:2 Constant $ SAAR) </vt:lpstr>
      <vt:lpstr>Missouri Real Personal Income (2012:2 Constant $ SAAR) </vt:lpstr>
      <vt:lpstr>Missouri Real Personal Income (2012:2 Constant $ SAAR and CAGR Trends)</vt:lpstr>
      <vt:lpstr>Growth in Real Personal Income (Year over Year)</vt:lpstr>
      <vt:lpstr>Dollar Change in Real Average Weekly Wages (2011 to 2012)</vt:lpstr>
      <vt:lpstr>Dollar Change in Real Average Weekly Wages (2007Q4 to 2012)</vt:lpstr>
      <vt:lpstr>US and Missouri Home Prices (1980:Q1 = 100 ; Constant $1980)</vt:lpstr>
      <vt:lpstr>US and Missouri Home Prices Year over Year Percent Change</vt:lpstr>
      <vt:lpstr>City Level Housing Prices (1995:1 =100; 1995 constant $)</vt:lpstr>
      <vt:lpstr>New Single Family Home Permits per 10,000 population</vt:lpstr>
      <vt:lpstr>Missouri Unemployment Rate</vt:lpstr>
      <vt:lpstr>Missouri-US Unemployment  Rate Difference</vt:lpstr>
      <vt:lpstr>Major City Unemployment Rates</vt:lpstr>
      <vt:lpstr>Other Unemployment Rates</vt:lpstr>
      <vt:lpstr>Current County Unemployment Rate September 2012</vt:lpstr>
      <vt:lpstr>Labor Force in Missouri </vt:lpstr>
      <vt:lpstr>Labor Force in Missouri </vt:lpstr>
      <vt:lpstr>Year to Year Change in  Missouri Labor Force</vt:lpstr>
      <vt:lpstr>Missouri Employment </vt:lpstr>
      <vt:lpstr>Index of Missouri and US Employment (Jan 2000 = 100)</vt:lpstr>
      <vt:lpstr>US and Missouri CPS Employment (Nov 2007 =100) </vt:lpstr>
      <vt:lpstr>Missouri Employment  (Percent Change Year over Year)</vt:lpstr>
      <vt:lpstr>Percent Change in County Employment  September 2011 to September 2012</vt:lpstr>
      <vt:lpstr>Missouri CES and CPS  Employment Compared</vt:lpstr>
      <vt:lpstr>Missouri CES and CPS  Employment Compared</vt:lpstr>
      <vt:lpstr>Missouri Employment Breakdown  </vt:lpstr>
      <vt:lpstr>Monthly Change in Employment (CPS)</vt:lpstr>
      <vt:lpstr>Monthly Change in Employment (CES)</vt:lpstr>
      <vt:lpstr>Construction (thds)</vt:lpstr>
      <vt:lpstr>Manufacturing  (thds)</vt:lpstr>
      <vt:lpstr>Financial   (thds)</vt:lpstr>
      <vt:lpstr>Health/Education  (thds)</vt:lpstr>
      <vt:lpstr>Retail  (thds)</vt:lpstr>
      <vt:lpstr>Government  (thds)</vt:lpstr>
      <vt:lpstr>Where is Missouri Growing? (January 2012 to today)</vt:lpstr>
      <vt:lpstr>Millions of Real Missouri Sales Taxes  (End of Fiscal Year) in Sep ‘12 Dollars</vt:lpstr>
      <vt:lpstr>Millions of Real Missouri Sales Taxes  (YTD) in Sep ‘12 Dollars</vt:lpstr>
      <vt:lpstr>Millions of Real Missouri Corporate Income Taxes (End of Fiscal Year) in Sep ‘12 Dollars</vt:lpstr>
      <vt:lpstr>Millions of Real Missouri Corporate Income Taxes (YTD) in Sep ‘12 Dollars</vt:lpstr>
      <vt:lpstr>Millions of Real Missouri Income Taxes  (End of Fiscal Year) in Sep ‘12 Dollars</vt:lpstr>
      <vt:lpstr>Millions of Real Missouri Income Taxes  (YTD) in Sep ‘12 Dollars</vt:lpstr>
      <vt:lpstr>2013 Missouri Forecast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David Mitchell</dc:creator>
  <cp:lastModifiedBy>David</cp:lastModifiedBy>
  <cp:revision>175</cp:revision>
  <cp:lastPrinted>2012-11-13T15:42:26Z</cp:lastPrinted>
  <dcterms:created xsi:type="dcterms:W3CDTF">2010-11-18T14:38:18Z</dcterms:created>
  <dcterms:modified xsi:type="dcterms:W3CDTF">2013-01-07T04:05:50Z</dcterms:modified>
</cp:coreProperties>
</file>