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359" r:id="rId3"/>
    <p:sldId id="349" r:id="rId4"/>
    <p:sldId id="350" r:id="rId5"/>
    <p:sldId id="362" r:id="rId6"/>
    <p:sldId id="351" r:id="rId7"/>
    <p:sldId id="354" r:id="rId8"/>
    <p:sldId id="352" r:id="rId9"/>
    <p:sldId id="353" r:id="rId10"/>
    <p:sldId id="355" r:id="rId11"/>
    <p:sldId id="357" r:id="rId12"/>
    <p:sldId id="360" r:id="rId13"/>
    <p:sldId id="361" r:id="rId14"/>
    <p:sldId id="358" r:id="rId15"/>
    <p:sldId id="356" r:id="rId16"/>
    <p:sldId id="283" r:id="rId17"/>
    <p:sldId id="323" r:id="rId18"/>
    <p:sldId id="328" r:id="rId19"/>
    <p:sldId id="329" r:id="rId20"/>
    <p:sldId id="330" r:id="rId21"/>
    <p:sldId id="332" r:id="rId22"/>
    <p:sldId id="333" r:id="rId23"/>
    <p:sldId id="293" r:id="rId24"/>
    <p:sldId id="348" r:id="rId25"/>
    <p:sldId id="303" r:id="rId26"/>
    <p:sldId id="304" r:id="rId27"/>
    <p:sldId id="338" r:id="rId28"/>
    <p:sldId id="288" r:id="rId29"/>
    <p:sldId id="345" r:id="rId30"/>
    <p:sldId id="289" r:id="rId31"/>
    <p:sldId id="290" r:id="rId32"/>
    <p:sldId id="305" r:id="rId33"/>
    <p:sldId id="316" r:id="rId34"/>
    <p:sldId id="340" r:id="rId35"/>
    <p:sldId id="339" r:id="rId36"/>
    <p:sldId id="266" r:id="rId37"/>
    <p:sldId id="341" r:id="rId38"/>
    <p:sldId id="292" r:id="rId39"/>
    <p:sldId id="302" r:id="rId40"/>
    <p:sldId id="363" r:id="rId4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87227" autoAdjust="0"/>
  </p:normalViewPr>
  <p:slideViewPr>
    <p:cSldViewPr>
      <p:cViewPr>
        <p:scale>
          <a:sx n="100" d="100"/>
          <a:sy n="100" d="100"/>
        </p:scale>
        <p:origin x="-194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8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mm1991\Dropbox\Bureau%20of%20Economic%20Research\Annual%20Forecast\Data%20Files\Comparison%20Between%20Recoverie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ropbox\Bureau%20of%20Economic%20Research\Annual%20Forecast\Data%20Files\Real%20GDP%20MO%20and%20US%20Compared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ropbox\Bureau%20of%20Economic%20Research\Annual%20Forecast\Data%20Files\Real%20GDP%20MO%20and%20US%20Compared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ropbox\Bureau%20of%20Economic%20Research\Annual%20Forecast\Missouri%20Employ%20and%20Unemployment%20Da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Percentage Change in GDP Components One Year Into Recovery</a:t>
            </a:r>
          </a:p>
        </c:rich>
      </c:tx>
      <c:layout>
        <c:manualLayout>
          <c:xMode val="edge"/>
          <c:yMode val="edge"/>
          <c:x val="0.232906225905434"/>
          <c:y val="3.209884283092889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3803464505150436E-2"/>
          <c:y val="0.17530906469199628"/>
          <c:w val="0.94124029826920808"/>
          <c:h val="0.65185342364347909"/>
        </c:manualLayout>
      </c:layout>
      <c:barChart>
        <c:barDir val="col"/>
        <c:grouping val="clustered"/>
        <c:varyColors val="0"/>
        <c:ser>
          <c:idx val="0"/>
          <c:order val="0"/>
          <c:tx>
            <c:v>2009-10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7060799386543345E-3"/>
                  <c:y val="1.21856897198433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621965132362678E-3"/>
                  <c:y val="6.10679982617680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GDP</c:v>
                </c:pt>
                <c:pt idx="1">
                  <c:v>Consumption</c:v>
                </c:pt>
                <c:pt idx="2">
                  <c:v>Investment</c:v>
                </c:pt>
                <c:pt idx="3">
                  <c:v>Government</c:v>
                </c:pt>
                <c:pt idx="4">
                  <c:v>Exports</c:v>
                </c:pt>
                <c:pt idx="5">
                  <c:v>Imports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2.97</c:v>
                </c:pt>
                <c:pt idx="1">
                  <c:v>1.6</c:v>
                </c:pt>
                <c:pt idx="2">
                  <c:v>22.9</c:v>
                </c:pt>
                <c:pt idx="3">
                  <c:v>0.6</c:v>
                </c:pt>
                <c:pt idx="4">
                  <c:v>14.1</c:v>
                </c:pt>
                <c:pt idx="5">
                  <c:v>17.100000000000001</c:v>
                </c:pt>
              </c:numCache>
            </c:numRef>
          </c:val>
        </c:ser>
        <c:ser>
          <c:idx val="1"/>
          <c:order val="1"/>
          <c:tx>
            <c:v>1982-83</c:v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0703324834809496E-3"/>
                  <c:y val="1.02550368037418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1130542859670704E-3"/>
                  <c:y val="-1.21647629588761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GDP</c:v>
                </c:pt>
                <c:pt idx="1">
                  <c:v>Consumption</c:v>
                </c:pt>
                <c:pt idx="2">
                  <c:v>Investment</c:v>
                </c:pt>
                <c:pt idx="3">
                  <c:v>Government</c:v>
                </c:pt>
                <c:pt idx="4">
                  <c:v>Exports</c:v>
                </c:pt>
                <c:pt idx="5">
                  <c:v>Imports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7.7</c:v>
                </c:pt>
                <c:pt idx="1">
                  <c:v>6.4</c:v>
                </c:pt>
                <c:pt idx="2">
                  <c:v>33.9</c:v>
                </c:pt>
                <c:pt idx="3">
                  <c:v>1.6</c:v>
                </c:pt>
                <c:pt idx="4">
                  <c:v>5.53</c:v>
                </c:pt>
                <c:pt idx="5">
                  <c:v>24.5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281280"/>
        <c:axId val="49360896"/>
      </c:barChart>
      <c:catAx>
        <c:axId val="49281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360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36089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2812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44444490814981902"/>
          <c:y val="0.92345901682826204"/>
          <c:w val="0.13995741097987091"/>
          <c:h val="5.9259402149407191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Missouri</c:v>
          </c:tx>
          <c:invertIfNegative val="0"/>
          <c:cat>
            <c:strRef>
              <c:f>Sheet0!$D$82:$D$91</c:f>
              <c:strCache>
                <c:ptCount val="10"/>
                <c:pt idx="0">
                  <c:v>FIRE</c:v>
                </c:pt>
                <c:pt idx="1">
                  <c:v>Man</c:v>
                </c:pt>
                <c:pt idx="2">
                  <c:v>Gov</c:v>
                </c:pt>
                <c:pt idx="3">
                  <c:v>Health/Ed</c:v>
                </c:pt>
                <c:pt idx="4">
                  <c:v>Retail</c:v>
                </c:pt>
                <c:pt idx="5">
                  <c:v>Info</c:v>
                </c:pt>
                <c:pt idx="6">
                  <c:v>PST</c:v>
                </c:pt>
                <c:pt idx="7">
                  <c:v>Wholesale</c:v>
                </c:pt>
                <c:pt idx="8">
                  <c:v>Admin/Waste</c:v>
                </c:pt>
                <c:pt idx="9">
                  <c:v>Construction</c:v>
                </c:pt>
              </c:strCache>
            </c:strRef>
          </c:cat>
          <c:val>
            <c:numRef>
              <c:f>Sheet0!$I$82:$I$91</c:f>
              <c:numCache>
                <c:formatCode>General</c:formatCode>
                <c:ptCount val="10"/>
                <c:pt idx="0">
                  <c:v>-4.3700023908827674</c:v>
                </c:pt>
                <c:pt idx="1">
                  <c:v>13.861549913158548</c:v>
                </c:pt>
                <c:pt idx="2">
                  <c:v>-2.1743142973162537</c:v>
                </c:pt>
                <c:pt idx="3">
                  <c:v>4.2654260528893237</c:v>
                </c:pt>
                <c:pt idx="4">
                  <c:v>9.3967118387562767</c:v>
                </c:pt>
                <c:pt idx="5">
                  <c:v>5.0933294747503979</c:v>
                </c:pt>
                <c:pt idx="6">
                  <c:v>3.7424487991748934</c:v>
                </c:pt>
                <c:pt idx="7">
                  <c:v>3.3691641264238728</c:v>
                </c:pt>
                <c:pt idx="8">
                  <c:v>13.594791505192994</c:v>
                </c:pt>
                <c:pt idx="9">
                  <c:v>-12.092908934496743</c:v>
                </c:pt>
              </c:numCache>
            </c:numRef>
          </c:val>
        </c:ser>
        <c:ser>
          <c:idx val="1"/>
          <c:order val="1"/>
          <c:tx>
            <c:v>US</c:v>
          </c:tx>
          <c:invertIfNegative val="0"/>
          <c:cat>
            <c:strRef>
              <c:f>Sheet0!$D$82:$D$91</c:f>
              <c:strCache>
                <c:ptCount val="10"/>
                <c:pt idx="0">
                  <c:v>FIRE</c:v>
                </c:pt>
                <c:pt idx="1">
                  <c:v>Man</c:v>
                </c:pt>
                <c:pt idx="2">
                  <c:v>Gov</c:v>
                </c:pt>
                <c:pt idx="3">
                  <c:v>Health/Ed</c:v>
                </c:pt>
                <c:pt idx="4">
                  <c:v>Retail</c:v>
                </c:pt>
                <c:pt idx="5">
                  <c:v>Info</c:v>
                </c:pt>
                <c:pt idx="6">
                  <c:v>PST</c:v>
                </c:pt>
                <c:pt idx="7">
                  <c:v>Wholesale</c:v>
                </c:pt>
                <c:pt idx="8">
                  <c:v>Admin/Waste</c:v>
                </c:pt>
                <c:pt idx="9">
                  <c:v>Construction</c:v>
                </c:pt>
              </c:strCache>
            </c:strRef>
          </c:cat>
          <c:val>
            <c:numRef>
              <c:f>Sheet0!$J$82:$J$91</c:f>
              <c:numCache>
                <c:formatCode>General</c:formatCode>
                <c:ptCount val="10"/>
                <c:pt idx="0">
                  <c:v>-1.033380038333831</c:v>
                </c:pt>
                <c:pt idx="1">
                  <c:v>15.980434665163203</c:v>
                </c:pt>
                <c:pt idx="2">
                  <c:v>-0.22176941363423747</c:v>
                </c:pt>
                <c:pt idx="3">
                  <c:v>5.0425219982928811</c:v>
                </c:pt>
                <c:pt idx="4">
                  <c:v>12.208856904426932</c:v>
                </c:pt>
                <c:pt idx="5">
                  <c:v>8.2095833631669812</c:v>
                </c:pt>
                <c:pt idx="6">
                  <c:v>10.097620202401608</c:v>
                </c:pt>
                <c:pt idx="7">
                  <c:v>7.3395938807527497</c:v>
                </c:pt>
                <c:pt idx="8">
                  <c:v>10.335266782747569</c:v>
                </c:pt>
                <c:pt idx="9">
                  <c:v>-3.4388420131924211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511040"/>
        <c:axId val="53248384"/>
      </c:barChart>
      <c:catAx>
        <c:axId val="495110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53248384"/>
        <c:crosses val="autoZero"/>
        <c:auto val="1"/>
        <c:lblAlgn val="ctr"/>
        <c:lblOffset val="100"/>
        <c:noMultiLvlLbl val="0"/>
      </c:catAx>
      <c:valAx>
        <c:axId val="53248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951104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Missouri</c:v>
          </c:tx>
          <c:invertIfNegative val="0"/>
          <c:cat>
            <c:strRef>
              <c:f>Sheet0!$D$82:$D$91</c:f>
              <c:strCache>
                <c:ptCount val="10"/>
                <c:pt idx="0">
                  <c:v>FIRE</c:v>
                </c:pt>
                <c:pt idx="1">
                  <c:v>Man</c:v>
                </c:pt>
                <c:pt idx="2">
                  <c:v>Gov</c:v>
                </c:pt>
                <c:pt idx="3">
                  <c:v>Health/Ed</c:v>
                </c:pt>
                <c:pt idx="4">
                  <c:v>Retail</c:v>
                </c:pt>
                <c:pt idx="5">
                  <c:v>Info</c:v>
                </c:pt>
                <c:pt idx="6">
                  <c:v>PST</c:v>
                </c:pt>
                <c:pt idx="7">
                  <c:v>Wholesale</c:v>
                </c:pt>
                <c:pt idx="8">
                  <c:v>Admin/Waste</c:v>
                </c:pt>
                <c:pt idx="9">
                  <c:v>Construction</c:v>
                </c:pt>
              </c:strCache>
            </c:strRef>
          </c:cat>
          <c:val>
            <c:numRef>
              <c:f>Sheet0!$M$82:$M$91</c:f>
              <c:numCache>
                <c:formatCode>General</c:formatCode>
                <c:ptCount val="10"/>
                <c:pt idx="0">
                  <c:v>-2.7501620920682948</c:v>
                </c:pt>
                <c:pt idx="1">
                  <c:v>3.449053201082056</c:v>
                </c:pt>
                <c:pt idx="2">
                  <c:v>-1.4320252929142645</c:v>
                </c:pt>
                <c:pt idx="3">
                  <c:v>2.5084256138661529</c:v>
                </c:pt>
                <c:pt idx="4">
                  <c:v>0.8753568030447193</c:v>
                </c:pt>
                <c:pt idx="5">
                  <c:v>2.9701566598142768</c:v>
                </c:pt>
                <c:pt idx="6">
                  <c:v>2.9085062847120726</c:v>
                </c:pt>
                <c:pt idx="7">
                  <c:v>0.87678096132769689</c:v>
                </c:pt>
                <c:pt idx="8">
                  <c:v>4.5363766048502141</c:v>
                </c:pt>
                <c:pt idx="9">
                  <c:v>-5.6581376945396995</c:v>
                </c:pt>
              </c:numCache>
            </c:numRef>
          </c:val>
        </c:ser>
        <c:ser>
          <c:idx val="1"/>
          <c:order val="1"/>
          <c:tx>
            <c:v>US</c:v>
          </c:tx>
          <c:invertIfNegative val="0"/>
          <c:cat>
            <c:strRef>
              <c:f>Sheet0!$D$82:$D$91</c:f>
              <c:strCache>
                <c:ptCount val="10"/>
                <c:pt idx="0">
                  <c:v>FIRE</c:v>
                </c:pt>
                <c:pt idx="1">
                  <c:v>Man</c:v>
                </c:pt>
                <c:pt idx="2">
                  <c:v>Gov</c:v>
                </c:pt>
                <c:pt idx="3">
                  <c:v>Health/Ed</c:v>
                </c:pt>
                <c:pt idx="4">
                  <c:v>Retail</c:v>
                </c:pt>
                <c:pt idx="5">
                  <c:v>Info</c:v>
                </c:pt>
                <c:pt idx="6">
                  <c:v>PST</c:v>
                </c:pt>
                <c:pt idx="7">
                  <c:v>Wholesale</c:v>
                </c:pt>
                <c:pt idx="8">
                  <c:v>Admin/Waste</c:v>
                </c:pt>
                <c:pt idx="9">
                  <c:v>Construction</c:v>
                </c:pt>
              </c:strCache>
            </c:strRef>
          </c:cat>
          <c:val>
            <c:numRef>
              <c:f>Sheet0!$N$82:$N$91</c:f>
              <c:numCache>
                <c:formatCode>General</c:formatCode>
                <c:ptCount val="10"/>
                <c:pt idx="0">
                  <c:v>-0.82365497030084978</c:v>
                </c:pt>
                <c:pt idx="1">
                  <c:v>4.2745400119686874</c:v>
                </c:pt>
                <c:pt idx="2">
                  <c:v>-0.51030057067793877</c:v>
                </c:pt>
                <c:pt idx="3">
                  <c:v>2.1496796990117502</c:v>
                </c:pt>
                <c:pt idx="4">
                  <c:v>1.9573346834044805</c:v>
                </c:pt>
                <c:pt idx="5">
                  <c:v>5.0902432240318944</c:v>
                </c:pt>
                <c:pt idx="6">
                  <c:v>4.9301979276540298</c:v>
                </c:pt>
                <c:pt idx="7">
                  <c:v>3.326422930915502</c:v>
                </c:pt>
                <c:pt idx="8">
                  <c:v>3.7403935390358605</c:v>
                </c:pt>
                <c:pt idx="9">
                  <c:v>-0.29674396496112448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454208"/>
        <c:axId val="87405312"/>
      </c:barChart>
      <c:catAx>
        <c:axId val="814542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87405312"/>
        <c:crosses val="autoZero"/>
        <c:auto val="1"/>
        <c:lblAlgn val="ctr"/>
        <c:lblOffset val="100"/>
        <c:noMultiLvlLbl val="0"/>
      </c:catAx>
      <c:valAx>
        <c:axId val="87405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145420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5"/>
              <c:layout>
                <c:manualLayout>
                  <c:x val="0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'Labor Force'!$B$294:$B$300</c:f>
              <c:numCache>
                <c:formatCode>General</c:formatCode>
                <c:ptCount val="7"/>
                <c:pt idx="0" formatCode="0">
                  <c:v>2006</c:v>
                </c:pt>
                <c:pt idx="1">
                  <c:v>2007</c:v>
                </c:pt>
                <c:pt idx="2">
                  <c:v>2008</c:v>
                </c:pt>
                <c:pt idx="3" formatCode="0">
                  <c:v>2009</c:v>
                </c:pt>
                <c:pt idx="4" formatCode="0">
                  <c:v>2010</c:v>
                </c:pt>
                <c:pt idx="5" formatCode="0">
                  <c:v>2011</c:v>
                </c:pt>
                <c:pt idx="6" formatCode="0">
                  <c:v>2012</c:v>
                </c:pt>
              </c:numCache>
            </c:numRef>
          </c:cat>
          <c:val>
            <c:numRef>
              <c:f>'Labor Force'!$C$294:$C$300</c:f>
              <c:numCache>
                <c:formatCode>0</c:formatCode>
                <c:ptCount val="7"/>
                <c:pt idx="0">
                  <c:v>24557.5</c:v>
                </c:pt>
                <c:pt idx="1">
                  <c:v>12594.166666666511</c:v>
                </c:pt>
                <c:pt idx="2">
                  <c:v>4135.1666666665114</c:v>
                </c:pt>
                <c:pt idx="3">
                  <c:v>21563.833333333489</c:v>
                </c:pt>
                <c:pt idx="4">
                  <c:v>-21453.5</c:v>
                </c:pt>
                <c:pt idx="5">
                  <c:v>-6547.25</c:v>
                </c:pt>
                <c:pt idx="6">
                  <c:v>-34042.055555555504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510336"/>
        <c:axId val="96512256"/>
      </c:barChart>
      <c:catAx>
        <c:axId val="96510336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96512256"/>
        <c:crosses val="autoZero"/>
        <c:auto val="1"/>
        <c:lblAlgn val="ctr"/>
        <c:lblOffset val="100"/>
        <c:noMultiLvlLbl val="0"/>
      </c:catAx>
      <c:valAx>
        <c:axId val="9651225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96510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F2378-6CF1-4B10-96C9-58CE1FACC630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A93F2-EC48-4BAD-BB8B-F15D5ACF7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8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513B61-B6D3-43FC-9FCB-2EB2961B3A6C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CCF2B4-F139-4145-B7E5-30EBE4B41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24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CAGR from 1990:4 to 1998:4 is 1.61%;</a:t>
            </a:r>
          </a:p>
          <a:p>
            <a:r>
              <a:rPr lang="en-US" dirty="0" smtClean="0"/>
              <a:t>CAGR from 2003:10 to</a:t>
            </a:r>
            <a:r>
              <a:rPr lang="en-US" baseline="0" dirty="0" smtClean="0"/>
              <a:t> 2009:08 is 0.58%</a:t>
            </a:r>
          </a:p>
          <a:p>
            <a:r>
              <a:rPr lang="en-US" baseline="0" smtClean="0"/>
              <a:t>CAGR from 2009:8 to 2012:8 is -0.89%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has been calculated from the yearly average of the labor force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78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 that the year</a:t>
            </a:r>
            <a:r>
              <a:rPr lang="en-US" baseline="0" dirty="0" smtClean="0"/>
              <a:t> over year change in employment in negative again.  This has happened for the past two months.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</a:t>
            </a:r>
            <a:r>
              <a:rPr lang="en-US" baseline="0" dirty="0" smtClean="0"/>
              <a:t> are the 10 largest sectors in Missouri in 2011 and represent 85% of the economy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</a:t>
            </a:r>
            <a:r>
              <a:rPr lang="en-US" baseline="0" dirty="0" smtClean="0"/>
              <a:t> are the 10 largest sectors in Missouri and represent 85% of the economy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Notice</a:t>
            </a:r>
            <a:r>
              <a:rPr lang="en-US" baseline="0" dirty="0" smtClean="0"/>
              <a:t> that recently we have fallen slightly below trend of 2%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05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Missouri unemployment rate minus US unemployment rate.  Currently the Missouri unemployment rate is about 9/10</a:t>
            </a:r>
            <a:r>
              <a:rPr lang="en-US" baseline="30000" dirty="0" smtClean="0"/>
              <a:t>th</a:t>
            </a:r>
            <a:r>
              <a:rPr lang="en-US" baseline="0" dirty="0" smtClean="0"/>
              <a:t> below the US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7CE3A-03B1-4D82-BDD5-53F52FCEFC1C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e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95399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Missouri Economic </a:t>
            </a:r>
            <a:r>
              <a:rPr lang="en-US" sz="4900" dirty="0" smtClean="0"/>
              <a:t>Update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What </a:t>
            </a:r>
            <a:r>
              <a:rPr lang="en-US" sz="4000" dirty="0"/>
              <a:t>to </a:t>
            </a:r>
            <a:r>
              <a:rPr lang="en-US" sz="4000" dirty="0" smtClean="0"/>
              <a:t>Expect </a:t>
            </a:r>
            <a:r>
              <a:rPr lang="en-US" sz="4000" dirty="0"/>
              <a:t>in 2014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4267200"/>
          </a:xfrm>
        </p:spPr>
        <p:txBody>
          <a:bodyPr/>
          <a:lstStyle/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Dr. David Mitchell, Director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Bureau of Economic Research</a:t>
            </a:r>
          </a:p>
          <a:p>
            <a:endParaRPr lang="en-US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718" y="4038600"/>
            <a:ext cx="3252012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2" descr="C:\Users\David\Dropbox\Bureau of Economic Research\MSU 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562475"/>
            <a:ext cx="26860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Labor Force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95400"/>
            <a:ext cx="6948984" cy="4970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5229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Labor Force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8085722" cy="477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V="1">
            <a:off x="1371600" y="1676400"/>
            <a:ext cx="6248400" cy="3505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37259" y="2971800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1.33%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315200" y="1828800"/>
            <a:ext cx="990600" cy="76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467600" y="2362200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0.14%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922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Force Participation Rate</a:t>
            </a:r>
            <a:endParaRPr lang="en-US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606" y="1219200"/>
            <a:ext cx="6433394" cy="5024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0960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Employment-Population Ratio</a:t>
            </a:r>
            <a:endParaRPr lang="en-US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23192"/>
            <a:ext cx="6275839" cy="490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7905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 of Housing Prices </a:t>
            </a:r>
            <a:br>
              <a:rPr lang="en-US" dirty="0" smtClean="0"/>
            </a:br>
            <a:r>
              <a:rPr lang="en-US" dirty="0" smtClean="0"/>
              <a:t>(1980-2013)</a:t>
            </a:r>
            <a:endParaRPr lang="en-US" dirty="0"/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14778"/>
            <a:ext cx="6553200" cy="4785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9031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 of Real Housing Prices </a:t>
            </a:r>
            <a:br>
              <a:rPr lang="en-US" dirty="0" smtClean="0"/>
            </a:br>
            <a:r>
              <a:rPr lang="en-US" dirty="0" smtClean="0"/>
              <a:t>(1980-2013)</a:t>
            </a:r>
            <a:endParaRPr lang="en-US" dirty="0"/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12918"/>
            <a:ext cx="7187780" cy="5011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6221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 and Missouri Compared</a:t>
            </a:r>
            <a:br>
              <a:rPr lang="en-US" dirty="0" smtClean="0"/>
            </a:br>
            <a:r>
              <a:rPr lang="en-US" sz="2400" dirty="0" smtClean="0"/>
              <a:t>(Percent Change in Real GDP by Sector 2009 to 2011)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3795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 and Missouri Compared</a:t>
            </a:r>
            <a:br>
              <a:rPr lang="en-US" dirty="0" smtClean="0"/>
            </a:br>
            <a:r>
              <a:rPr lang="en-US" sz="2400" dirty="0" smtClean="0"/>
              <a:t>(Percent Change in Real GDP by Sector 2010 to 2011)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7305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005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Missouri Business Loans</a:t>
            </a:r>
            <a:br>
              <a:rPr lang="en-US" dirty="0" smtClean="0"/>
            </a:br>
            <a:r>
              <a:rPr lang="en-US" dirty="0" err="1" smtClean="0"/>
              <a:t>Thds</a:t>
            </a:r>
            <a:r>
              <a:rPr lang="en-US" dirty="0" smtClean="0"/>
              <a:t> of 2012:2 SA dollars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06" y="1828800"/>
            <a:ext cx="7306286" cy="4190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136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Missouri Real Estate Loans</a:t>
            </a:r>
            <a:br>
              <a:rPr lang="en-US" dirty="0" smtClean="0"/>
            </a:br>
            <a:r>
              <a:rPr lang="en-US" dirty="0" err="1" smtClean="0"/>
              <a:t>Thds</a:t>
            </a:r>
            <a:r>
              <a:rPr lang="en-US" dirty="0" smtClean="0"/>
              <a:t> of 2012:2 SA dollars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7704811" cy="4419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31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Headwinds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ACA</a:t>
            </a:r>
          </a:p>
          <a:p>
            <a:r>
              <a:rPr lang="en-US" dirty="0" smtClean="0"/>
              <a:t>Government Shutdown/Debt</a:t>
            </a:r>
          </a:p>
          <a:p>
            <a:r>
              <a:rPr lang="en-US" dirty="0" smtClean="0"/>
              <a:t>Slow growth in Europe</a:t>
            </a:r>
          </a:p>
          <a:p>
            <a:r>
              <a:rPr lang="en-US" dirty="0" smtClean="0"/>
              <a:t>Declining Labor Force (Demographics/Govt. Policies)</a:t>
            </a:r>
          </a:p>
          <a:p>
            <a:r>
              <a:rPr lang="en-US" dirty="0" smtClean="0"/>
              <a:t>Result—anemic economic growth and little to no employment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9320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Missouri Real Personal Income</a:t>
            </a:r>
            <a:br>
              <a:rPr lang="en-US" dirty="0" smtClean="0"/>
            </a:br>
            <a:r>
              <a:rPr lang="en-US" sz="2700" dirty="0" smtClean="0"/>
              <a:t>(2012:2 Constant $ SAAR)</a:t>
            </a:r>
            <a:br>
              <a:rPr lang="en-US" sz="2700" dirty="0" smtClean="0"/>
            </a:br>
            <a:endParaRPr lang="en-US" sz="27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16" y="1371600"/>
            <a:ext cx="7416827" cy="4403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763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Missouri Real Personal </a:t>
            </a:r>
            <a:r>
              <a:rPr lang="en-US" dirty="0"/>
              <a:t>Income</a:t>
            </a:r>
            <a:br>
              <a:rPr lang="en-US" dirty="0"/>
            </a:br>
            <a:r>
              <a:rPr lang="en-US" sz="3100" dirty="0"/>
              <a:t>(2012:2 Constant $ SAAR)</a:t>
            </a:r>
            <a:br>
              <a:rPr lang="en-US" sz="3100" dirty="0"/>
            </a:br>
            <a:endParaRPr lang="en-US" sz="31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922" y="1371600"/>
            <a:ext cx="7460714" cy="4403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167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Missouri Real Personal Income</a:t>
            </a:r>
            <a:br>
              <a:rPr lang="en-US" dirty="0" smtClean="0"/>
            </a:br>
            <a:r>
              <a:rPr lang="en-US" sz="2700" dirty="0"/>
              <a:t>(2012:2 Constant $ </a:t>
            </a:r>
            <a:r>
              <a:rPr lang="en-US" sz="2700" dirty="0" smtClean="0"/>
              <a:t>SAAR and CAGR Trends)</a:t>
            </a:r>
            <a:endParaRPr lang="en-US" sz="27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922" y="1371600"/>
            <a:ext cx="7460714" cy="4403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V="1">
            <a:off x="1828800" y="2057400"/>
            <a:ext cx="4876800" cy="2895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5029200" y="1981200"/>
            <a:ext cx="2743200" cy="1219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467600" y="2057400"/>
            <a:ext cx="990600" cy="5715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91200" y="1981200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2.9%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15200" y="1688068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1.7%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39003" y="248919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2%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54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Growth in Real Personal Income</a:t>
            </a:r>
            <a:br>
              <a:rPr lang="en-US" sz="3600" dirty="0" smtClean="0"/>
            </a:br>
            <a:r>
              <a:rPr lang="en-US" sz="2000" dirty="0" smtClean="0"/>
              <a:t>(Year over Year)</a:t>
            </a:r>
            <a:endParaRPr lang="en-US" sz="36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294" y="1219200"/>
            <a:ext cx="7279121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848600" y="2778207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1.4%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Missouri Real Median Household Income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769085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277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Dollar Change in Real Average Weekly Wages (2011 to 2013)</a:t>
            </a:r>
            <a:endParaRPr lang="en-US" sz="40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25" y="1600200"/>
            <a:ext cx="520074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752600"/>
            <a:ext cx="1295400" cy="1178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634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Dollar Change in Real Average Weekly Wages (2007Q4 to 2013)</a:t>
            </a:r>
            <a:endParaRPr lang="en-US" sz="4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25" y="1600200"/>
            <a:ext cx="520074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7526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015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City Level Housing Prices</a:t>
            </a:r>
            <a:br>
              <a:rPr lang="en-US" dirty="0" smtClean="0"/>
            </a:br>
            <a:r>
              <a:rPr lang="en-US" sz="3100" dirty="0" smtClean="0"/>
              <a:t>(1995:1 =100; 1995 constant $)</a:t>
            </a:r>
            <a:endParaRPr lang="en-US" sz="3100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293" y="1371600"/>
            <a:ext cx="6867499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432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Missouri Unemployment Rate</a:t>
            </a:r>
            <a:endParaRPr lang="en-US" sz="4000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14495"/>
            <a:ext cx="6705600" cy="5237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Missouri-US Unemployment</a:t>
            </a:r>
            <a:br>
              <a:rPr lang="en-US" sz="4000" dirty="0" smtClean="0"/>
            </a:br>
            <a:r>
              <a:rPr lang="en-US" sz="4000" dirty="0" smtClean="0"/>
              <a:t> Rate Difference</a:t>
            </a:r>
            <a:endParaRPr lang="en-US" sz="4000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193" y="1371600"/>
            <a:ext cx="6587311" cy="5029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016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 GDP </a:t>
            </a:r>
            <a:br>
              <a:rPr lang="en-US" dirty="0" smtClean="0"/>
            </a:br>
            <a:r>
              <a:rPr lang="en-US" dirty="0" smtClean="0"/>
              <a:t>(Millions of 2009$)</a:t>
            </a:r>
            <a:endParaRPr lang="en-US" dirty="0"/>
          </a:p>
        </p:txBody>
      </p:sp>
      <p:pic>
        <p:nvPicPr>
          <p:cNvPr id="40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6823929" cy="4663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05470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Major City Unemployment Rates</a:t>
            </a:r>
            <a:endParaRPr lang="en-US" sz="36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66800"/>
            <a:ext cx="6217804" cy="5508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Other Unemployment Rates</a:t>
            </a:r>
            <a:endParaRPr lang="en-US" sz="36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62860"/>
            <a:ext cx="6170383" cy="546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Current County Unemployment Rate</a:t>
            </a:r>
            <a:br>
              <a:rPr lang="en-US" sz="4000" dirty="0" smtClean="0"/>
            </a:br>
            <a:r>
              <a:rPr lang="en-US" sz="2400" dirty="0" smtClean="0"/>
              <a:t>July 2013</a:t>
            </a:r>
            <a:endParaRPr lang="en-US" sz="4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71600"/>
            <a:ext cx="6216818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762125"/>
            <a:ext cx="1219200" cy="1144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701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Labor Force in Missouri</a:t>
            </a:r>
            <a:br>
              <a:rPr lang="en-US" sz="4000" dirty="0" smtClean="0"/>
            </a:br>
            <a:endParaRPr lang="en-US" sz="4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996" y="990600"/>
            <a:ext cx="6925011" cy="4816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951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Labor Force in Missouri</a:t>
            </a:r>
            <a:br>
              <a:rPr lang="en-US" sz="4000" dirty="0" smtClean="0"/>
            </a:br>
            <a:endParaRPr lang="en-US" sz="4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996" y="990600"/>
            <a:ext cx="6925011" cy="4816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V="1">
            <a:off x="2286000" y="1600200"/>
            <a:ext cx="2819400" cy="2971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410200" y="1371600"/>
            <a:ext cx="167640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162800" y="1295400"/>
            <a:ext cx="762000" cy="533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64808" y="3118707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1.6%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927639" y="1944815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0.6%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105135" y="1689786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-0.9%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32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Year to Year Change in </a:t>
            </a:r>
            <a:br>
              <a:rPr lang="en-US" dirty="0" smtClean="0"/>
            </a:br>
            <a:r>
              <a:rPr lang="en-US" dirty="0" smtClean="0"/>
              <a:t>Missouri Labor Force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17567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63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Missouri Employment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1600200"/>
            <a:ext cx="1981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Peak of 2,914,418</a:t>
            </a:r>
            <a:r>
              <a:rPr lang="en-US" baseline="0" dirty="0" smtClean="0"/>
              <a:t> Dec. 2006</a:t>
            </a:r>
          </a:p>
          <a:p>
            <a:r>
              <a:rPr lang="en-US" baseline="0" dirty="0" smtClean="0"/>
              <a:t>Trough of  2,755,850   Dec. 2009</a:t>
            </a:r>
          </a:p>
          <a:p>
            <a:r>
              <a:rPr lang="en-US" baseline="0" dirty="0" smtClean="0"/>
              <a:t>2012 </a:t>
            </a:r>
            <a:r>
              <a:rPr lang="en-US" baseline="0" dirty="0" err="1" smtClean="0"/>
              <a:t>Avg</a:t>
            </a:r>
            <a:r>
              <a:rPr lang="en-US" baseline="0" dirty="0" smtClean="0"/>
              <a:t>  2,669,443</a:t>
            </a:r>
          </a:p>
          <a:p>
            <a:r>
              <a:rPr lang="en-US" dirty="0"/>
              <a:t>2013 </a:t>
            </a:r>
            <a:r>
              <a:rPr lang="en-US" dirty="0" err="1" smtClean="0"/>
              <a:t>Avg</a:t>
            </a:r>
            <a:r>
              <a:rPr lang="en-US" dirty="0" smtClean="0"/>
              <a:t> 2,695,072 </a:t>
            </a:r>
          </a:p>
          <a:p>
            <a:r>
              <a:rPr lang="en-US" dirty="0" smtClean="0"/>
              <a:t>Current  2,701,760</a:t>
            </a:r>
            <a:endParaRPr lang="en-US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16966"/>
            <a:ext cx="5715000" cy="424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190999" y="2420034"/>
            <a:ext cx="19990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2013 = March 1998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 of Missouri and US Employment</a:t>
            </a:r>
            <a:br>
              <a:rPr lang="en-US" dirty="0" smtClean="0"/>
            </a:br>
            <a:r>
              <a:rPr lang="en-US" sz="3100" dirty="0" smtClean="0"/>
              <a:t>(Jan 2000 = 100)</a:t>
            </a:r>
            <a:endParaRPr lang="en-US" sz="31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36156"/>
            <a:ext cx="6421137" cy="549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063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Missouri Employment </a:t>
            </a:r>
            <a:br>
              <a:rPr lang="en-US" sz="3600" dirty="0" smtClean="0"/>
            </a:br>
            <a:r>
              <a:rPr lang="en-US" sz="2800" dirty="0" smtClean="0"/>
              <a:t>(Percent Change Year over Year)</a:t>
            </a:r>
            <a:endParaRPr lang="en-US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1" y="1524000"/>
            <a:ext cx="6156306" cy="484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Percent Change in County Employment </a:t>
            </a:r>
            <a:br>
              <a:rPr lang="en-US" sz="4000" dirty="0" smtClean="0"/>
            </a:br>
            <a:r>
              <a:rPr lang="en-US" sz="2400" dirty="0" smtClean="0"/>
              <a:t>September 2011 to July 2013</a:t>
            </a:r>
            <a:endParaRPr lang="en-US" sz="40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25" y="1600200"/>
            <a:ext cx="520074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05000"/>
            <a:ext cx="1295400" cy="121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371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Quarter to Quarter </a:t>
            </a:r>
            <a:br>
              <a:rPr lang="en-US" dirty="0" smtClean="0"/>
            </a:br>
            <a:r>
              <a:rPr lang="en-US" dirty="0" smtClean="0"/>
              <a:t>Change in Real GDP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14310"/>
            <a:ext cx="7162799" cy="537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16811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Thank you!</a:t>
            </a:r>
            <a:br>
              <a:rPr lang="en-US" dirty="0" smtClean="0"/>
            </a:br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1026" name="Picture 2" descr="C:\Users\dmm1991\AppData\Local\Microsoft\Windows\Temporary Internet Files\Content.IE5\1LS9P4NC\MP900315598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58637"/>
            <a:ext cx="3657600" cy="260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40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197731"/>
              </p:ext>
            </p:extLst>
          </p:nvPr>
        </p:nvGraphicFramePr>
        <p:xfrm>
          <a:off x="457200" y="762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5385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Quarter to Quarter </a:t>
            </a:r>
            <a:br>
              <a:rPr lang="en-US" dirty="0" smtClean="0"/>
            </a:br>
            <a:r>
              <a:rPr lang="en-US" dirty="0" smtClean="0"/>
              <a:t>Change in Real GDP</a:t>
            </a:r>
            <a:endParaRPr lang="en-US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094" y="1371599"/>
            <a:ext cx="6043106" cy="4962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6629400" y="3276600"/>
            <a:ext cx="6096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86400" y="3076575"/>
            <a:ext cx="8382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733800" y="2895600"/>
            <a:ext cx="14478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438400" y="2809875"/>
            <a:ext cx="1143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19400" y="3886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343400" y="41148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3.8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715000" y="448413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2.7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695994" y="485346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303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 Employment </a:t>
            </a:r>
            <a:br>
              <a:rPr lang="en-US" dirty="0" smtClean="0"/>
            </a:br>
            <a:r>
              <a:rPr lang="en-US" dirty="0" smtClean="0"/>
              <a:t>(Household Survey)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6318186" cy="4519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7805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 Employment </a:t>
            </a:r>
            <a:br>
              <a:rPr lang="en-US" dirty="0" smtClean="0"/>
            </a:br>
            <a:r>
              <a:rPr lang="en-US" dirty="0" smtClean="0"/>
              <a:t>(Establishment Survey)</a:t>
            </a:r>
            <a:endParaRPr lang="en-US" dirty="0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814" y="1524000"/>
            <a:ext cx="6318186" cy="4519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9723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Unemployment Rate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43000"/>
            <a:ext cx="6553200" cy="5118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1037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5971</TotalTime>
  <Words>391</Words>
  <Application>Microsoft Office PowerPoint</Application>
  <PresentationFormat>On-screen Show (4:3)</PresentationFormat>
  <Paragraphs>102</Paragraphs>
  <Slides>40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Missouri Economic Update What to Expect in 2014 </vt:lpstr>
      <vt:lpstr>Economic Headwinds</vt:lpstr>
      <vt:lpstr>Real GDP  (Millions of 2009$)</vt:lpstr>
      <vt:lpstr>Quarter to Quarter  Change in Real GDP</vt:lpstr>
      <vt:lpstr>PowerPoint Presentation</vt:lpstr>
      <vt:lpstr>Quarter to Quarter  Change in Real GDP</vt:lpstr>
      <vt:lpstr>US Employment  (Household Survey)</vt:lpstr>
      <vt:lpstr>US Employment  (Establishment Survey)</vt:lpstr>
      <vt:lpstr>US Unemployment Rate</vt:lpstr>
      <vt:lpstr>US Labor Force</vt:lpstr>
      <vt:lpstr>US Labor Force</vt:lpstr>
      <vt:lpstr>Labor Force Participation Rate</vt:lpstr>
      <vt:lpstr>Employment-Population Ratio</vt:lpstr>
      <vt:lpstr>Index of Housing Prices  (1980-2013)</vt:lpstr>
      <vt:lpstr>Index of Real Housing Prices  (1980-2013)</vt:lpstr>
      <vt:lpstr>US and Missouri Compared (Percent Change in Real GDP by Sector 2009 to 2011)</vt:lpstr>
      <vt:lpstr>US and Missouri Compared (Percent Change in Real GDP by Sector 2010 to 2011)</vt:lpstr>
      <vt:lpstr>Missouri Business Loans Thds of 2012:2 SA dollars</vt:lpstr>
      <vt:lpstr>Missouri Real Estate Loans Thds of 2012:2 SA dollars</vt:lpstr>
      <vt:lpstr>Missouri Real Personal Income (2012:2 Constant $ SAAR) </vt:lpstr>
      <vt:lpstr>Missouri Real Personal Income (2012:2 Constant $ SAAR) </vt:lpstr>
      <vt:lpstr>Missouri Real Personal Income (2012:2 Constant $ SAAR and CAGR Trends)</vt:lpstr>
      <vt:lpstr>Growth in Real Personal Income (Year over Year)</vt:lpstr>
      <vt:lpstr>Missouri Real Median Household Income</vt:lpstr>
      <vt:lpstr>Dollar Change in Real Average Weekly Wages (2011 to 2013)</vt:lpstr>
      <vt:lpstr>Dollar Change in Real Average Weekly Wages (2007Q4 to 2013)</vt:lpstr>
      <vt:lpstr>City Level Housing Prices (1995:1 =100; 1995 constant $)</vt:lpstr>
      <vt:lpstr>Missouri Unemployment Rate</vt:lpstr>
      <vt:lpstr>Missouri-US Unemployment  Rate Difference</vt:lpstr>
      <vt:lpstr>Major City Unemployment Rates</vt:lpstr>
      <vt:lpstr>Other Unemployment Rates</vt:lpstr>
      <vt:lpstr>Current County Unemployment Rate July 2013</vt:lpstr>
      <vt:lpstr>Labor Force in Missouri </vt:lpstr>
      <vt:lpstr>Labor Force in Missouri </vt:lpstr>
      <vt:lpstr>Year to Year Change in  Missouri Labor Force</vt:lpstr>
      <vt:lpstr>Missouri Employment </vt:lpstr>
      <vt:lpstr>Index of Missouri and US Employment (Jan 2000 = 100)</vt:lpstr>
      <vt:lpstr>Missouri Employment  (Percent Change Year over Year)</vt:lpstr>
      <vt:lpstr>Percent Change in County Employment  September 2011 to July 2013</vt:lpstr>
      <vt:lpstr>Thank you! Questions?</vt:lpstr>
    </vt:vector>
  </TitlesOfParts>
  <Company>Missouri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CHPA</dc:creator>
  <cp:lastModifiedBy>David Mitchell</cp:lastModifiedBy>
  <cp:revision>191</cp:revision>
  <cp:lastPrinted>2012-11-13T15:42:26Z</cp:lastPrinted>
  <dcterms:created xsi:type="dcterms:W3CDTF">2010-11-18T14:38:18Z</dcterms:created>
  <dcterms:modified xsi:type="dcterms:W3CDTF">2013-10-16T22:55:45Z</dcterms:modified>
</cp:coreProperties>
</file>