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4.xml" ContentType="application/vnd.openxmlformats-officedocument.drawingml.chart+xml"/>
  <Override PartName="/ppt/notesSlides/notesSlide3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8.xml" ContentType="application/vnd.openxmlformats-officedocument.presentationml.notesSlide+xml"/>
  <Override PartName="/ppt/charts/chart7.xml" ContentType="application/vnd.openxmlformats-officedocument.drawingml.chart+xml"/>
  <Override PartName="/ppt/notesSlides/notesSlide39.xml" ContentType="application/vnd.openxmlformats-officedocument.presentationml.notesSlide+xml"/>
  <Override PartName="/ppt/charts/chart8.xml" ContentType="application/vnd.openxmlformats-officedocument.drawingml.chart+xml"/>
  <Override PartName="/ppt/notesSlides/notesSlide40.xml" ContentType="application/vnd.openxmlformats-officedocument.presentationml.notesSlide+xml"/>
  <Override PartName="/ppt/charts/chart9.xml" ContentType="application/vnd.openxmlformats-officedocument.drawingml.chart+xml"/>
  <Override PartName="/ppt/notesSlides/notesSlide41.xml" ContentType="application/vnd.openxmlformats-officedocument.presentationml.notesSlide+xml"/>
  <Override PartName="/ppt/charts/chart10.xml" ContentType="application/vnd.openxmlformats-officedocument.drawingml.chart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83" r:id="rId3"/>
    <p:sldId id="315" r:id="rId4"/>
    <p:sldId id="306" r:id="rId5"/>
    <p:sldId id="307" r:id="rId6"/>
    <p:sldId id="257" r:id="rId7"/>
    <p:sldId id="308" r:id="rId8"/>
    <p:sldId id="309" r:id="rId9"/>
    <p:sldId id="294" r:id="rId10"/>
    <p:sldId id="310" r:id="rId11"/>
    <p:sldId id="293" r:id="rId12"/>
    <p:sldId id="303" r:id="rId13"/>
    <p:sldId id="304" r:id="rId14"/>
    <p:sldId id="266" r:id="rId15"/>
    <p:sldId id="292" r:id="rId16"/>
    <p:sldId id="265" r:id="rId17"/>
    <p:sldId id="301" r:id="rId18"/>
    <p:sldId id="281" r:id="rId19"/>
    <p:sldId id="311" r:id="rId20"/>
    <p:sldId id="296" r:id="rId21"/>
    <p:sldId id="263" r:id="rId22"/>
    <p:sldId id="268" r:id="rId23"/>
    <p:sldId id="278" r:id="rId24"/>
    <p:sldId id="261" r:id="rId25"/>
    <p:sldId id="271" r:id="rId26"/>
    <p:sldId id="277" r:id="rId27"/>
    <p:sldId id="276" r:id="rId28"/>
    <p:sldId id="272" r:id="rId29"/>
    <p:sldId id="288" r:id="rId30"/>
    <p:sldId id="289" r:id="rId31"/>
    <p:sldId id="290" r:id="rId32"/>
    <p:sldId id="305" r:id="rId33"/>
    <p:sldId id="302" r:id="rId34"/>
    <p:sldId id="316" r:id="rId35"/>
    <p:sldId id="317" r:id="rId36"/>
    <p:sldId id="312" r:id="rId37"/>
    <p:sldId id="318" r:id="rId38"/>
    <p:sldId id="313" r:id="rId39"/>
    <p:sldId id="319" r:id="rId40"/>
    <p:sldId id="314" r:id="rId41"/>
    <p:sldId id="320" r:id="rId42"/>
    <p:sldId id="295" r:id="rId43"/>
    <p:sldId id="321" r:id="rId4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87227" autoAdjust="0"/>
  </p:normalViewPr>
  <p:slideViewPr>
    <p:cSldViewPr>
      <p:cViewPr>
        <p:scale>
          <a:sx n="77" d="100"/>
          <a:sy n="77" d="100"/>
        </p:scale>
        <p:origin x="-87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2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wnloads\download%20(8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mm1991\Desktop\Dropbox\Bureau%20of%20Economic%20Research\Annual%20Forecast\Data%20Files\monthly%20missouri%20tax%20revenue%202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avid\Dropbox\Bureau%20of%20Economic%20Research\Annual%20Forecast\Data%20Files\FDIC%20loans%20for%20missouri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avid\Dropbox\Bureau%20of%20Economic%20Research\Annual%20Forecast\Data%20Files\recession%20history%20employmen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Data%20Files\monthly%20missouri%20tax%20revenue%20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Data%20Files\monthly%20missouri%20tax%20revenue%20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mm1991\Desktop\Dropbox\Bureau%20of%20Economic%20Research\Annual%20Forecast\Data%20Files\monthly%20missouri%20tax%20revenue%20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Data%20Files\monthly%20missouri%20tax%20revenue%20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dmm1991\Desktop\Dropbox\Bureau%20of%20Economic%20Research\Annual%20Forecast\Data%20Files\monthly%20missouri%20tax%20revenue%20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Data%20Files\monthly%20missouri%20tax%20revenue%20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Missouri</c:v>
          </c:tx>
          <c:invertIfNegative val="0"/>
          <c:cat>
            <c:strRef>
              <c:f>'[download (8).xls]Sheet0'!$D$9:$D$17</c:f>
              <c:strCache>
                <c:ptCount val="9"/>
                <c:pt idx="0">
                  <c:v>Govt</c:v>
                </c:pt>
                <c:pt idx="1">
                  <c:v>Man</c:v>
                </c:pt>
                <c:pt idx="2">
                  <c:v>FIRE</c:v>
                </c:pt>
                <c:pt idx="3">
                  <c:v>Health</c:v>
                </c:pt>
                <c:pt idx="4">
                  <c:v>Wholesale Trade</c:v>
                </c:pt>
                <c:pt idx="5">
                  <c:v>Retail</c:v>
                </c:pt>
                <c:pt idx="6">
                  <c:v>Information</c:v>
                </c:pt>
                <c:pt idx="7">
                  <c:v>PST</c:v>
                </c:pt>
                <c:pt idx="8">
                  <c:v>Transport</c:v>
                </c:pt>
              </c:strCache>
            </c:strRef>
          </c:cat>
          <c:val>
            <c:numRef>
              <c:f>'[download (8).xls]Sheet0'!$G$9:$G$17</c:f>
              <c:numCache>
                <c:formatCode>General</c:formatCode>
                <c:ptCount val="9"/>
                <c:pt idx="0">
                  <c:v>-0.95653137349041617</c:v>
                </c:pt>
                <c:pt idx="1">
                  <c:v>3.1392424956781393</c:v>
                </c:pt>
                <c:pt idx="2">
                  <c:v>2.1377799155576933</c:v>
                </c:pt>
                <c:pt idx="3">
                  <c:v>2.5006810133478616</c:v>
                </c:pt>
                <c:pt idx="4">
                  <c:v>2.4221912535669254</c:v>
                </c:pt>
                <c:pt idx="5">
                  <c:v>4.2403314917127073</c:v>
                </c:pt>
                <c:pt idx="6">
                  <c:v>5.0265937523409994</c:v>
                </c:pt>
                <c:pt idx="7">
                  <c:v>-1.6246779272831378</c:v>
                </c:pt>
                <c:pt idx="8">
                  <c:v>-1.8332184700206755</c:v>
                </c:pt>
              </c:numCache>
            </c:numRef>
          </c:val>
        </c:ser>
        <c:ser>
          <c:idx val="1"/>
          <c:order val="1"/>
          <c:tx>
            <c:v>US</c:v>
          </c:tx>
          <c:invertIfNegative val="0"/>
          <c:cat>
            <c:strRef>
              <c:f>'[download (8).xls]Sheet0'!$D$9:$D$17</c:f>
              <c:strCache>
                <c:ptCount val="9"/>
                <c:pt idx="0">
                  <c:v>Govt</c:v>
                </c:pt>
                <c:pt idx="1">
                  <c:v>Man</c:v>
                </c:pt>
                <c:pt idx="2">
                  <c:v>FIRE</c:v>
                </c:pt>
                <c:pt idx="3">
                  <c:v>Health</c:v>
                </c:pt>
                <c:pt idx="4">
                  <c:v>Wholesale Trade</c:v>
                </c:pt>
                <c:pt idx="5">
                  <c:v>Retail</c:v>
                </c:pt>
                <c:pt idx="6">
                  <c:v>Information</c:v>
                </c:pt>
                <c:pt idx="7">
                  <c:v>PST</c:v>
                </c:pt>
                <c:pt idx="8">
                  <c:v>Transport</c:v>
                </c:pt>
              </c:strCache>
            </c:strRef>
          </c:cat>
          <c:val>
            <c:numRef>
              <c:f>'[download (8).xls]Sheet0'!$K$9:$K$17</c:f>
              <c:numCache>
                <c:formatCode>General</c:formatCode>
                <c:ptCount val="9"/>
                <c:pt idx="0">
                  <c:v>0.32468051041667334</c:v>
                </c:pt>
                <c:pt idx="1">
                  <c:v>5.7631450206538606</c:v>
                </c:pt>
                <c:pt idx="2">
                  <c:v>1.6916034183434687</c:v>
                </c:pt>
                <c:pt idx="3">
                  <c:v>2.7989906475105606</c:v>
                </c:pt>
                <c:pt idx="4">
                  <c:v>4.1745583047589196</c:v>
                </c:pt>
                <c:pt idx="5">
                  <c:v>5.1989328119796543</c:v>
                </c:pt>
                <c:pt idx="6">
                  <c:v>4.9336488359138668</c:v>
                </c:pt>
                <c:pt idx="7">
                  <c:v>2.280297180321798</c:v>
                </c:pt>
                <c:pt idx="8">
                  <c:v>1.7725928744986681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266304"/>
        <c:axId val="139268096"/>
      </c:barChart>
      <c:catAx>
        <c:axId val="139266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39268096"/>
        <c:crosses val="autoZero"/>
        <c:auto val="1"/>
        <c:lblAlgn val="ctr"/>
        <c:lblOffset val="100"/>
        <c:noMultiLvlLbl val="0"/>
      </c:catAx>
      <c:valAx>
        <c:axId val="139268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92663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1653045105472924"/>
          <c:y val="0.13468956772293542"/>
          <c:w val="0.17619835714980073"/>
          <c:h val="6.4311396270804691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Revenues'!$W$544:$W$550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'Mo Tax Revenues'!$Y$544:$Y$550</c:f>
              <c:numCache>
                <c:formatCode>General</c:formatCode>
                <c:ptCount val="7"/>
                <c:pt idx="0">
                  <c:v>1628.771435742972</c:v>
                </c:pt>
                <c:pt idx="1">
                  <c:v>1708.9756194251734</c:v>
                </c:pt>
                <c:pt idx="2">
                  <c:v>1791.7776256844202</c:v>
                </c:pt>
                <c:pt idx="3">
                  <c:v>1760.0232715989528</c:v>
                </c:pt>
                <c:pt idx="4">
                  <c:v>1616.3100607372664</c:v>
                </c:pt>
                <c:pt idx="5">
                  <c:v>1649.4529767592849</c:v>
                </c:pt>
                <c:pt idx="6">
                  <c:v>1630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866496"/>
        <c:axId val="139868032"/>
      </c:barChart>
      <c:catAx>
        <c:axId val="139866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9868032"/>
        <c:crosses val="autoZero"/>
        <c:auto val="1"/>
        <c:lblAlgn val="ctr"/>
        <c:lblOffset val="100"/>
        <c:noMultiLvlLbl val="0"/>
      </c:catAx>
      <c:valAx>
        <c:axId val="13986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9866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273865072421501E-2"/>
          <c:y val="2.3977438613616595E-2"/>
          <c:w val="0.94168370214468411"/>
          <c:h val="0.95609558890309698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'FDIC loans for missouri'!$A$57:$A$64</c:f>
              <c:strCache>
                <c:ptCount val="8"/>
                <c:pt idx="0">
                  <c:v>Real estate</c:v>
                </c:pt>
                <c:pt idx="1">
                  <c:v>Banks</c:v>
                </c:pt>
                <c:pt idx="2">
                  <c:v>Ag</c:v>
                </c:pt>
                <c:pt idx="3">
                  <c:v>Commercial/Industrial</c:v>
                </c:pt>
                <c:pt idx="4">
                  <c:v>Individuals</c:v>
                </c:pt>
                <c:pt idx="5">
                  <c:v>States/Political Jurisdictions</c:v>
                </c:pt>
                <c:pt idx="6">
                  <c:v>Inventory</c:v>
                </c:pt>
                <c:pt idx="7">
                  <c:v>Other</c:v>
                </c:pt>
              </c:strCache>
            </c:strRef>
          </c:cat>
          <c:val>
            <c:numRef>
              <c:f>'FDIC loans for missouri'!$B$57:$B$64</c:f>
              <c:numCache>
                <c:formatCode>0.0</c:formatCode>
                <c:ptCount val="8"/>
                <c:pt idx="0">
                  <c:v>53.622421372812987</c:v>
                </c:pt>
                <c:pt idx="1">
                  <c:v>0.15234270319892049</c:v>
                </c:pt>
                <c:pt idx="2">
                  <c:v>-0.1863948493958191</c:v>
                </c:pt>
                <c:pt idx="3">
                  <c:v>35.1944954555698</c:v>
                </c:pt>
                <c:pt idx="4">
                  <c:v>10.183454556290037</c:v>
                </c:pt>
                <c:pt idx="5">
                  <c:v>-1.2597320741774776</c:v>
                </c:pt>
                <c:pt idx="6">
                  <c:v>1.2889613503404622</c:v>
                </c:pt>
                <c:pt idx="7">
                  <c:v>1.0044120183395355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9319552"/>
        <c:axId val="139333632"/>
      </c:barChart>
      <c:catAx>
        <c:axId val="13931955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5875"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39333632"/>
        <c:crosses val="autoZero"/>
        <c:auto val="0"/>
        <c:lblAlgn val="ctr"/>
        <c:lblOffset val="100"/>
        <c:noMultiLvlLbl val="0"/>
      </c:catAx>
      <c:valAx>
        <c:axId val="13933363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9319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aseline="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70039856129102E-2"/>
          <c:y val="3.5819117390044945E-2"/>
          <c:w val="0.91254107125498196"/>
          <c:h val="0.76910151497040524"/>
        </c:manualLayout>
      </c:layout>
      <c:lineChart>
        <c:grouping val="standard"/>
        <c:varyColors val="0"/>
        <c:ser>
          <c:idx val="0"/>
          <c:order val="0"/>
          <c:tx>
            <c:v>1982</c:v>
          </c:tx>
          <c:marker>
            <c:symbol val="none"/>
          </c:marker>
          <c:val>
            <c:numRef>
              <c:f>Sheet4!$C$85:$C$112</c:f>
              <c:numCache>
                <c:formatCode>General</c:formatCode>
                <c:ptCount val="28"/>
                <c:pt idx="0">
                  <c:v>100</c:v>
                </c:pt>
                <c:pt idx="1">
                  <c:v>99.903972513500207</c:v>
                </c:pt>
                <c:pt idx="2">
                  <c:v>99.87193530183805</c:v>
                </c:pt>
                <c:pt idx="3">
                  <c:v>99.922313743507829</c:v>
                </c:pt>
                <c:pt idx="4">
                  <c:v>99.955998199619359</c:v>
                </c:pt>
                <c:pt idx="5">
                  <c:v>100.2659462619675</c:v>
                </c:pt>
                <c:pt idx="6">
                  <c:v>100.47711349140744</c:v>
                </c:pt>
                <c:pt idx="7">
                  <c:v>101.95225529379393</c:v>
                </c:pt>
                <c:pt idx="8">
                  <c:v>101.7073263762607</c:v>
                </c:pt>
                <c:pt idx="9">
                  <c:v>102.35346835787172</c:v>
                </c:pt>
                <c:pt idx="10">
                  <c:v>102.83435158617009</c:v>
                </c:pt>
                <c:pt idx="11">
                  <c:v>102.72387970813939</c:v>
                </c:pt>
                <c:pt idx="12">
                  <c:v>103.46325783331234</c:v>
                </c:pt>
                <c:pt idx="13">
                  <c:v>103.73566073795604</c:v>
                </c:pt>
                <c:pt idx="14">
                  <c:v>103.94009105909319</c:v>
                </c:pt>
                <c:pt idx="15">
                  <c:v>104.90636458506704</c:v>
                </c:pt>
                <c:pt idx="16">
                  <c:v>104.93181201887907</c:v>
                </c:pt>
                <c:pt idx="17">
                  <c:v>104.9601733593818</c:v>
                </c:pt>
                <c:pt idx="18">
                  <c:v>105.92138426458666</c:v>
                </c:pt>
                <c:pt idx="19">
                  <c:v>106.75773817954395</c:v>
                </c:pt>
                <c:pt idx="20">
                  <c:v>106.08809393202637</c:v>
                </c:pt>
                <c:pt idx="21">
                  <c:v>105.32643631019165</c:v>
                </c:pt>
                <c:pt idx="22">
                  <c:v>106.63660003709619</c:v>
                </c:pt>
                <c:pt idx="23">
                  <c:v>106.74447694475782</c:v>
                </c:pt>
                <c:pt idx="24">
                  <c:v>106.99221263225304</c:v>
                </c:pt>
                <c:pt idx="25">
                  <c:v>107.3929430234239</c:v>
                </c:pt>
                <c:pt idx="26">
                  <c:v>107.47088517063543</c:v>
                </c:pt>
                <c:pt idx="27">
                  <c:v>107.5867707610775</c:v>
                </c:pt>
              </c:numCache>
            </c:numRef>
          </c:val>
          <c:smooth val="0"/>
        </c:ser>
        <c:ser>
          <c:idx val="1"/>
          <c:order val="1"/>
          <c:tx>
            <c:v>1992</c:v>
          </c:tx>
          <c:marker>
            <c:symbol val="none"/>
          </c:marker>
          <c:val>
            <c:numRef>
              <c:f>Sheet4!$C$185:$C$212</c:f>
              <c:numCache>
                <c:formatCode>General</c:formatCode>
                <c:ptCount val="28"/>
                <c:pt idx="0">
                  <c:v>100.00001135311946</c:v>
                </c:pt>
                <c:pt idx="1">
                  <c:v>100.14356587060252</c:v>
                </c:pt>
                <c:pt idx="2">
                  <c:v>99.482027391214672</c:v>
                </c:pt>
                <c:pt idx="3">
                  <c:v>100.00352088233751</c:v>
                </c:pt>
                <c:pt idx="4">
                  <c:v>100.27687020553526</c:v>
                </c:pt>
                <c:pt idx="5">
                  <c:v>100.12780098499381</c:v>
                </c:pt>
                <c:pt idx="6">
                  <c:v>100.6585768779202</c:v>
                </c:pt>
                <c:pt idx="7">
                  <c:v>100.49515758687077</c:v>
                </c:pt>
                <c:pt idx="8">
                  <c:v>100.58730468037949</c:v>
                </c:pt>
                <c:pt idx="9">
                  <c:v>100.60446951353983</c:v>
                </c:pt>
                <c:pt idx="10">
                  <c:v>100.87124122061797</c:v>
                </c:pt>
                <c:pt idx="11">
                  <c:v>100.9994591776516</c:v>
                </c:pt>
                <c:pt idx="12">
                  <c:v>101.22165144259827</c:v>
                </c:pt>
                <c:pt idx="13">
                  <c:v>101.53188262247494</c:v>
                </c:pt>
                <c:pt idx="14">
                  <c:v>101.24831142524842</c:v>
                </c:pt>
                <c:pt idx="15">
                  <c:v>101.43696240133107</c:v>
                </c:pt>
                <c:pt idx="16">
                  <c:v>101.84070597464179</c:v>
                </c:pt>
                <c:pt idx="17">
                  <c:v>101.59116803212125</c:v>
                </c:pt>
                <c:pt idx="18">
                  <c:v>101.37714192167238</c:v>
                </c:pt>
                <c:pt idx="19">
                  <c:v>101.15982118865463</c:v>
                </c:pt>
                <c:pt idx="20">
                  <c:v>101.32922890110272</c:v>
                </c:pt>
                <c:pt idx="21">
                  <c:v>101.33103556702461</c:v>
                </c:pt>
                <c:pt idx="22">
                  <c:v>101.51661200760674</c:v>
                </c:pt>
                <c:pt idx="23">
                  <c:v>101.78431487613156</c:v>
                </c:pt>
                <c:pt idx="24">
                  <c:v>101.7373240896942</c:v>
                </c:pt>
                <c:pt idx="25">
                  <c:v>101.98438136662891</c:v>
                </c:pt>
                <c:pt idx="26">
                  <c:v>102.64025939623195</c:v>
                </c:pt>
                <c:pt idx="27">
                  <c:v>102.96516999865429</c:v>
                </c:pt>
              </c:numCache>
            </c:numRef>
          </c:val>
          <c:smooth val="0"/>
        </c:ser>
        <c:ser>
          <c:idx val="2"/>
          <c:order val="2"/>
          <c:tx>
            <c:v>2001</c:v>
          </c:tx>
          <c:marker>
            <c:symbol val="none"/>
          </c:marker>
          <c:val>
            <c:numRef>
              <c:f>Sheet4!$C$313:$C$340</c:f>
              <c:numCache>
                <c:formatCode>General</c:formatCode>
                <c:ptCount val="28"/>
                <c:pt idx="0">
                  <c:v>100.00097319022963</c:v>
                </c:pt>
                <c:pt idx="1">
                  <c:v>99.880873725737047</c:v>
                </c:pt>
                <c:pt idx="2">
                  <c:v>99.131471931378542</c:v>
                </c:pt>
                <c:pt idx="3">
                  <c:v>99.679092474632597</c:v>
                </c:pt>
                <c:pt idx="4">
                  <c:v>99.517591036519619</c:v>
                </c:pt>
                <c:pt idx="5">
                  <c:v>99.396184182004873</c:v>
                </c:pt>
                <c:pt idx="6">
                  <c:v>99.510992648390584</c:v>
                </c:pt>
                <c:pt idx="7">
                  <c:v>99.204843010218639</c:v>
                </c:pt>
                <c:pt idx="8">
                  <c:v>99.136698749484239</c:v>
                </c:pt>
                <c:pt idx="9">
                  <c:v>99.342508796095089</c:v>
                </c:pt>
                <c:pt idx="10">
                  <c:v>99.707124917184416</c:v>
                </c:pt>
                <c:pt idx="11">
                  <c:v>99.414521744425116</c:v>
                </c:pt>
                <c:pt idx="12">
                  <c:v>99.040538063095823</c:v>
                </c:pt>
                <c:pt idx="13">
                  <c:v>98.995602059393093</c:v>
                </c:pt>
                <c:pt idx="14">
                  <c:v>98.94351399182122</c:v>
                </c:pt>
                <c:pt idx="15">
                  <c:v>98.977205134978391</c:v>
                </c:pt>
                <c:pt idx="16">
                  <c:v>99.008333810499465</c:v>
                </c:pt>
                <c:pt idx="17">
                  <c:v>98.959625946129748</c:v>
                </c:pt>
                <c:pt idx="18">
                  <c:v>98.753266894545789</c:v>
                </c:pt>
                <c:pt idx="19">
                  <c:v>98.807408500627474</c:v>
                </c:pt>
                <c:pt idx="20">
                  <c:v>98.527228902776869</c:v>
                </c:pt>
                <c:pt idx="21">
                  <c:v>98.462365465730684</c:v>
                </c:pt>
                <c:pt idx="22">
                  <c:v>98.513665914488811</c:v>
                </c:pt>
                <c:pt idx="23">
                  <c:v>98.548463048383226</c:v>
                </c:pt>
                <c:pt idx="24">
                  <c:v>98.827718708253727</c:v>
                </c:pt>
                <c:pt idx="25">
                  <c:v>98.799156582634978</c:v>
                </c:pt>
                <c:pt idx="26">
                  <c:v>98.866178867926763</c:v>
                </c:pt>
                <c:pt idx="27">
                  <c:v>98.824109484877212</c:v>
                </c:pt>
              </c:numCache>
            </c:numRef>
          </c:val>
          <c:smooth val="0"/>
        </c:ser>
        <c:ser>
          <c:idx val="3"/>
          <c:order val="3"/>
          <c:tx>
            <c:v>2009</c:v>
          </c:tx>
          <c:marker>
            <c:symbol val="none"/>
          </c:marker>
          <c:val>
            <c:numRef>
              <c:f>Sheet4!$C$404:$C$431</c:f>
              <c:numCache>
                <c:formatCode>General</c:formatCode>
                <c:ptCount val="28"/>
                <c:pt idx="0">
                  <c:v>99.999992480826776</c:v>
                </c:pt>
                <c:pt idx="1">
                  <c:v>99.84801509133689</c:v>
                </c:pt>
                <c:pt idx="2">
                  <c:v>99.509953379155633</c:v>
                </c:pt>
                <c:pt idx="3">
                  <c:v>99.089255869535592</c:v>
                </c:pt>
                <c:pt idx="4">
                  <c:v>98.828780535118341</c:v>
                </c:pt>
                <c:pt idx="5">
                  <c:v>98.766499007121865</c:v>
                </c:pt>
                <c:pt idx="6">
                  <c:v>98.251355874810713</c:v>
                </c:pt>
                <c:pt idx="7">
                  <c:v>98.63963393317583</c:v>
                </c:pt>
                <c:pt idx="8">
                  <c:v>98.588836557542365</c:v>
                </c:pt>
                <c:pt idx="9">
                  <c:v>98.592660504218344</c:v>
                </c:pt>
                <c:pt idx="10">
                  <c:v>98.570589191182208</c:v>
                </c:pt>
                <c:pt idx="11">
                  <c:v>98.585740773285266</c:v>
                </c:pt>
                <c:pt idx="12">
                  <c:v>98.328713841970938</c:v>
                </c:pt>
                <c:pt idx="13">
                  <c:v>98.133581132383981</c:v>
                </c:pt>
                <c:pt idx="14">
                  <c:v>98.197745802342141</c:v>
                </c:pt>
                <c:pt idx="15">
                  <c:v>98.24275189449223</c:v>
                </c:pt>
                <c:pt idx="16">
                  <c:v>98.003693453094101</c:v>
                </c:pt>
                <c:pt idx="17">
                  <c:v>97.635692559481427</c:v>
                </c:pt>
                <c:pt idx="18">
                  <c:v>97.951110494663737</c:v>
                </c:pt>
                <c:pt idx="19">
                  <c:v>98.44957738001608</c:v>
                </c:pt>
                <c:pt idx="20">
                  <c:v>99.039073426019542</c:v>
                </c:pt>
                <c:pt idx="21">
                  <c:v>99.284078517048442</c:v>
                </c:pt>
                <c:pt idx="22">
                  <c:v>99.533053471142736</c:v>
                </c:pt>
                <c:pt idx="23">
                  <c:v>99.384634751761354</c:v>
                </c:pt>
                <c:pt idx="24">
                  <c:v>99.403859590927041</c:v>
                </c:pt>
                <c:pt idx="25">
                  <c:v>99.569302996249561</c:v>
                </c:pt>
                <c:pt idx="26">
                  <c:v>99.9175253748394</c:v>
                </c:pt>
                <c:pt idx="27">
                  <c:v>100.94480295682486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9531392"/>
        <c:axId val="139532928"/>
      </c:lineChart>
      <c:catAx>
        <c:axId val="139531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139532928"/>
        <c:crosses val="autoZero"/>
        <c:auto val="1"/>
        <c:lblAlgn val="ctr"/>
        <c:lblOffset val="100"/>
        <c:noMultiLvlLbl val="0"/>
      </c:catAx>
      <c:valAx>
        <c:axId val="139532928"/>
        <c:scaling>
          <c:orientation val="minMax"/>
          <c:max val="108"/>
          <c:min val="96"/>
        </c:scaling>
        <c:delete val="0"/>
        <c:axPos val="l"/>
        <c:majorGridlines>
          <c:spPr>
            <a:ln w="12700"/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9531392"/>
        <c:crosses val="autoZero"/>
        <c:crossBetween val="between"/>
        <c:majorUnit val="2"/>
      </c:valAx>
    </c:plotArea>
    <c:legend>
      <c:legendPos val="b"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Revenues'!$V$511:$V$517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'Mo Tax Revenues'!$W$511:$W$517</c:f>
              <c:numCache>
                <c:formatCode>General</c:formatCode>
                <c:ptCount val="7"/>
                <c:pt idx="0">
                  <c:v>2127.0786632390746</c:v>
                </c:pt>
                <c:pt idx="1">
                  <c:v>2070.2276983735828</c:v>
                </c:pt>
                <c:pt idx="2">
                  <c:v>2066.7101827676242</c:v>
                </c:pt>
                <c:pt idx="3">
                  <c:v>1929.301007700569</c:v>
                </c:pt>
                <c:pt idx="4">
                  <c:v>1839.7926682831617</c:v>
                </c:pt>
                <c:pt idx="5">
                  <c:v>1733.4581240107357</c:v>
                </c:pt>
                <c:pt idx="6">
                  <c:v>1690.7772919580111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564928"/>
        <c:axId val="139566464"/>
      </c:barChart>
      <c:catAx>
        <c:axId val="13956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9566464"/>
        <c:crosses val="autoZero"/>
        <c:auto val="1"/>
        <c:lblAlgn val="ctr"/>
        <c:lblOffset val="100"/>
        <c:noMultiLvlLbl val="0"/>
      </c:catAx>
      <c:valAx>
        <c:axId val="13956646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39564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603968"/>
        <c:axId val="139605504"/>
      </c:barChart>
      <c:catAx>
        <c:axId val="13960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9605504"/>
        <c:crosses val="autoZero"/>
        <c:auto val="1"/>
        <c:lblAlgn val="ctr"/>
        <c:lblOffset val="100"/>
        <c:noMultiLvlLbl val="0"/>
      </c:catAx>
      <c:valAx>
        <c:axId val="13960550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39603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Revenues'!$W$544:$W$550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'Mo Tax Revenues'!$X$544:$X$550</c:f>
              <c:numCache>
                <c:formatCode>General</c:formatCode>
                <c:ptCount val="7"/>
                <c:pt idx="0">
                  <c:v>727.93554166666672</c:v>
                </c:pt>
                <c:pt idx="1">
                  <c:v>744.97845094152626</c:v>
                </c:pt>
                <c:pt idx="2">
                  <c:v>724.20393852663017</c:v>
                </c:pt>
                <c:pt idx="3">
                  <c:v>675.82798363600261</c:v>
                </c:pt>
                <c:pt idx="4">
                  <c:v>603.59734800649471</c:v>
                </c:pt>
                <c:pt idx="5">
                  <c:v>591.520809652921</c:v>
                </c:pt>
                <c:pt idx="6">
                  <c:v>601.29999999999995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641984"/>
        <c:axId val="139643520"/>
      </c:barChart>
      <c:catAx>
        <c:axId val="13964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9643520"/>
        <c:crosses val="autoZero"/>
        <c:auto val="1"/>
        <c:lblAlgn val="ctr"/>
        <c:lblOffset val="100"/>
        <c:noMultiLvlLbl val="0"/>
      </c:catAx>
      <c:valAx>
        <c:axId val="139643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9641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Revenues'!$V$511:$V$517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'Mo Tax Revenues'!$Y$511:$Y$517</c:f>
              <c:numCache>
                <c:formatCode>General</c:formatCode>
                <c:ptCount val="7"/>
                <c:pt idx="0">
                  <c:v>514.18870951156816</c:v>
                </c:pt>
                <c:pt idx="1">
                  <c:v>631.15936914736324</c:v>
                </c:pt>
                <c:pt idx="2">
                  <c:v>639.97099139917077</c:v>
                </c:pt>
                <c:pt idx="3">
                  <c:v>591.81308411214957</c:v>
                </c:pt>
                <c:pt idx="4">
                  <c:v>517.00131204999695</c:v>
                </c:pt>
                <c:pt idx="5">
                  <c:v>486.3366870827885</c:v>
                </c:pt>
                <c:pt idx="6">
                  <c:v>501.90864031438639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656576"/>
        <c:axId val="139678848"/>
      </c:barChart>
      <c:catAx>
        <c:axId val="13965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9678848"/>
        <c:crosses val="autoZero"/>
        <c:auto val="1"/>
        <c:lblAlgn val="ctr"/>
        <c:lblOffset val="100"/>
        <c:noMultiLvlLbl val="0"/>
      </c:catAx>
      <c:valAx>
        <c:axId val="13967884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39656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Revenues'!$W$544:$W$550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'Mo Tax Revenues'!$Z$544:$Z$550</c:f>
              <c:numCache>
                <c:formatCode>General</c:formatCode>
                <c:ptCount val="7"/>
                <c:pt idx="0">
                  <c:v>225.63609889558234</c:v>
                </c:pt>
                <c:pt idx="1">
                  <c:v>183.93974430128839</c:v>
                </c:pt>
                <c:pt idx="2">
                  <c:v>188.73390990542561</c:v>
                </c:pt>
                <c:pt idx="3">
                  <c:v>159.03067418376253</c:v>
                </c:pt>
                <c:pt idx="4">
                  <c:v>139.69536953514944</c:v>
                </c:pt>
                <c:pt idx="5">
                  <c:v>159.23964272487436</c:v>
                </c:pt>
                <c:pt idx="6">
                  <c:v>127.7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721344"/>
        <c:axId val="139788672"/>
      </c:barChart>
      <c:catAx>
        <c:axId val="13972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9788672"/>
        <c:crosses val="autoZero"/>
        <c:auto val="1"/>
        <c:lblAlgn val="ctr"/>
        <c:lblOffset val="100"/>
        <c:noMultiLvlLbl val="0"/>
      </c:catAx>
      <c:valAx>
        <c:axId val="139788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39721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Revenues'!$V$511:$V$517</c:f>
              <c:numCache>
                <c:formatCode>General</c:formatCode>
                <c:ptCount val="7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</c:numCache>
            </c:numRef>
          </c:cat>
          <c:val>
            <c:numRef>
              <c:f>'Mo Tax Revenues'!$X$511:$X$517</c:f>
              <c:numCache>
                <c:formatCode>General</c:formatCode>
                <c:ptCount val="7"/>
                <c:pt idx="0">
                  <c:v>5274.2868894601543</c:v>
                </c:pt>
                <c:pt idx="1">
                  <c:v>5565.6875308033514</c:v>
                </c:pt>
                <c:pt idx="2">
                  <c:v>5805.0241898325921</c:v>
                </c:pt>
                <c:pt idx="3">
                  <c:v>5894.014578525238</c:v>
                </c:pt>
                <c:pt idx="4">
                  <c:v>5812.9619412776492</c:v>
                </c:pt>
                <c:pt idx="5">
                  <c:v>5306.8997316082859</c:v>
                </c:pt>
                <c:pt idx="6">
                  <c:v>5259.1580959798912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9818112"/>
        <c:axId val="139819648"/>
      </c:barChart>
      <c:catAx>
        <c:axId val="13981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9819648"/>
        <c:crosses val="autoZero"/>
        <c:auto val="1"/>
        <c:lblAlgn val="ctr"/>
        <c:lblOffset val="100"/>
        <c:noMultiLvlLbl val="0"/>
      </c:catAx>
      <c:valAx>
        <c:axId val="13981964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39818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0.21296</cdr:x>
      <cdr:y>0.84181</cdr:y>
    </cdr:from>
    <cdr:to>
      <cdr:x>0.32024</cdr:x>
      <cdr:y>0.9311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52600" y="3810000"/>
          <a:ext cx="882872" cy="404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/>
            <a:t>Banks</a:t>
          </a:r>
        </a:p>
      </cdr:txBody>
    </cdr:sp>
  </cdr:relSizeAnchor>
  <cdr:relSizeAnchor xmlns:cdr="http://schemas.openxmlformats.org/drawingml/2006/chartDrawing">
    <cdr:from>
      <cdr:x>0.44917</cdr:x>
      <cdr:y>0.84439</cdr:y>
    </cdr:from>
    <cdr:to>
      <cdr:x>0.54372</cdr:x>
      <cdr:y>0.92602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01258" y="3152774"/>
          <a:ext cx="547532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/>
            <a:t>Biz</a:t>
          </a:r>
        </a:p>
      </cdr:txBody>
    </cdr:sp>
  </cdr:relSizeAnchor>
  <cdr:relSizeAnchor xmlns:cdr="http://schemas.openxmlformats.org/drawingml/2006/chartDrawing">
    <cdr:from>
      <cdr:x>0.64909</cdr:x>
      <cdr:y>0.73469</cdr:y>
    </cdr:from>
    <cdr:to>
      <cdr:x>0.76</cdr:x>
      <cdr:y>0.875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59014" y="2743199"/>
          <a:ext cx="642296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States &amp;</a:t>
          </a:r>
          <a:endParaRPr lang="en-US" sz="1200" baseline="0" dirty="0"/>
        </a:p>
        <a:p xmlns:a="http://schemas.openxmlformats.org/drawingml/2006/main">
          <a:pPr algn="ctr"/>
          <a:r>
            <a:rPr lang="en-US" sz="1200" baseline="0" dirty="0"/>
            <a:t>Cities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0.86156</cdr:x>
      <cdr:y>0.84694</cdr:y>
    </cdr:from>
    <cdr:to>
      <cdr:x>0.9852</cdr:x>
      <cdr:y>0.94388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89472" y="3162300"/>
          <a:ext cx="716002" cy="3619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en-US" sz="1200" dirty="0"/>
            <a:t>Other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0.90339</cdr:x>
      <cdr:y>0.30305</cdr:y>
    </cdr:from>
    <cdr:to>
      <cdr:x>0.98672</cdr:x>
      <cdr:y>0.38723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34542" y="1371600"/>
          <a:ext cx="6858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103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0.90741</cdr:x>
      <cdr:y>0.45458</cdr:y>
    </cdr:from>
    <cdr:to>
      <cdr:x>1</cdr:x>
      <cdr:y>0.53876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67599" y="2057400"/>
          <a:ext cx="762001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101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0.92392</cdr:x>
      <cdr:y>0.62294</cdr:y>
    </cdr:from>
    <cdr:to>
      <cdr:x>0.97021</cdr:x>
      <cdr:y>0.70712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03469" y="2819400"/>
          <a:ext cx="381001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 smtClean="0"/>
            <a:t>99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2378-6CF1-4B10-96C9-58CE1FACC63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A93F2-EC48-4BAD-BB8B-F15D5ACF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8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513B61-B6D3-43FC-9FCB-2EB2961B3A6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CCF2B4-F139-4145-B7E5-30EBE4B41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24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2004-2006 CMGR of 1.001289</a:t>
            </a:r>
          </a:p>
          <a:p>
            <a:r>
              <a:rPr lang="en-US" dirty="0" smtClean="0"/>
              <a:t>2011 CMGR of 1.003338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the 9 largest sectors in Missouri and represent 80% of the economy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CE3A-03B1-4D82-BDD5-53F52FCEFC1C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2012 Missouri Economic Forecast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2672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Dr</a:t>
            </a:r>
            <a:r>
              <a:rPr lang="en-US" sz="2000" dirty="0" smtClean="0">
                <a:solidFill>
                  <a:schemeClr val="tx1"/>
                </a:solidFill>
              </a:rPr>
              <a:t>. David Mitchell, Director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Bureau of Economic Research</a:t>
            </a:r>
          </a:p>
          <a:p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718" y="4038600"/>
            <a:ext cx="325201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 descr="C:\Users\David\Dropbox\Bureau of Economic Research\MSU 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62475"/>
            <a:ext cx="26860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Missouri Personal Income</a:t>
            </a:r>
            <a:br>
              <a:rPr lang="en-US" sz="4000" dirty="0" smtClean="0"/>
            </a:br>
            <a:r>
              <a:rPr lang="en-US" sz="2000" dirty="0" smtClean="0"/>
              <a:t>(Constant 2011:Q3 $--SAAR)</a:t>
            </a:r>
            <a:endParaRPr lang="en-US" sz="4000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400800" cy="457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7898026" y="1524000"/>
            <a:ext cx="941173" cy="536448"/>
          </a:xfrm>
          <a:prstGeom prst="wedgeRectCallout">
            <a:avLst>
              <a:gd name="adj1" fmla="val -81306"/>
              <a:gd name="adj2" fmla="val 906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0.45% </a:t>
            </a:r>
          </a:p>
          <a:p>
            <a:pPr algn="ctr"/>
            <a:r>
              <a:rPr lang="en-US" sz="1600" dirty="0" smtClean="0"/>
              <a:t>Growth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2138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Growth in Missouri Personal Income</a:t>
            </a:r>
            <a:br>
              <a:rPr lang="en-US" sz="3600" dirty="0" smtClean="0"/>
            </a:br>
            <a:r>
              <a:rPr lang="en-US" sz="2000" dirty="0" smtClean="0"/>
              <a:t>(Year over Year)</a:t>
            </a:r>
            <a:endParaRPr lang="en-US" sz="36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600"/>
            <a:ext cx="5943600" cy="4679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Dollar Change in Real Average Weekly Wages (2010 to 2011)</a:t>
            </a: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15000"/>
            <a:ext cx="5610986" cy="4811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1143000" cy="130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634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Dollar Change in Real Average Weekly Wages (2007Q4 to 2011)</a:t>
            </a:r>
            <a:endParaRPr 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5763386" cy="494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00199"/>
            <a:ext cx="1295400" cy="1466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15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 Employment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00200"/>
            <a:ext cx="1981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Peak of 2,917,423</a:t>
            </a:r>
            <a:r>
              <a:rPr lang="en-US" baseline="0" dirty="0" smtClean="0"/>
              <a:t> Dec. 2006</a:t>
            </a:r>
          </a:p>
          <a:p>
            <a:r>
              <a:rPr lang="en-US" baseline="0" dirty="0" smtClean="0"/>
              <a:t>Trough of  2,704,447   Nov. 2010</a:t>
            </a:r>
          </a:p>
          <a:p>
            <a:r>
              <a:rPr lang="en-US" baseline="0" dirty="0" smtClean="0"/>
              <a:t>2011 Average  2,759,224</a:t>
            </a:r>
          </a:p>
          <a:p>
            <a:r>
              <a:rPr lang="en-US" dirty="0" smtClean="0"/>
              <a:t>Current  2,799,208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447800"/>
            <a:ext cx="637390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29000" y="2892623"/>
            <a:ext cx="14339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2011 = Feb. 1997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Missouri Employment </a:t>
            </a:r>
            <a:br>
              <a:rPr lang="en-US" sz="3600" dirty="0" smtClean="0"/>
            </a:br>
            <a:r>
              <a:rPr lang="en-US" sz="2800" dirty="0" smtClean="0"/>
              <a:t>(Percent Change Year over Year)</a:t>
            </a:r>
            <a:endParaRPr lang="en-US" sz="36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5867400" cy="4619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Employment </a:t>
            </a:r>
            <a:br>
              <a:rPr lang="en-US" dirty="0" smtClean="0"/>
            </a:br>
            <a:r>
              <a:rPr lang="en-US" dirty="0" smtClean="0"/>
              <a:t>2000-2011</a:t>
            </a:r>
            <a:endParaRPr 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033" y="1371600"/>
            <a:ext cx="6385769" cy="4433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Percent Change in County Employment </a:t>
            </a:r>
            <a:r>
              <a:rPr lang="en-US" sz="2400" dirty="0" smtClean="0"/>
              <a:t>September 2010 to September 2011</a:t>
            </a:r>
            <a:endParaRPr lang="en-US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15000"/>
            <a:ext cx="5610986" cy="4811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00200"/>
            <a:ext cx="1066800" cy="1393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08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Percentage Change in County Employment since Recovery began</a:t>
            </a:r>
            <a:endParaRPr lang="en-US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5676"/>
            <a:ext cx="5458586" cy="468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76399"/>
            <a:ext cx="1295400" cy="1387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Employment </a:t>
            </a:r>
            <a:br>
              <a:rPr lang="en-US" dirty="0" smtClean="0"/>
            </a:br>
            <a:r>
              <a:rPr lang="en-US" dirty="0" smtClean="0"/>
              <a:t>2000-2015</a:t>
            </a:r>
            <a:endParaRPr 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6781800" cy="483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053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and Missouri Compared</a:t>
            </a:r>
            <a:br>
              <a:rPr lang="en-US" dirty="0" smtClean="0"/>
            </a:br>
            <a:r>
              <a:rPr lang="en-US" sz="2400" dirty="0" smtClean="0"/>
              <a:t>(Percent Change in Real GDP by Sector 2009 to 2010)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121803"/>
              </p:ext>
            </p:extLst>
          </p:nvPr>
        </p:nvGraphicFramePr>
        <p:xfrm>
          <a:off x="457200" y="1295400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Missouri Employment in Recovery Index</a:t>
            </a:r>
            <a:br>
              <a:rPr lang="en-US" sz="3600" dirty="0" smtClean="0"/>
            </a:br>
            <a:r>
              <a:rPr lang="en-US" sz="2000" dirty="0" smtClean="0"/>
              <a:t>(Employment in Month 1 of Recovery = 100)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0895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24799" y="2026107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107.6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and Missouri Employment 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553200" cy="5211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6629400" y="3581400"/>
            <a:ext cx="11430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02162" y="4419600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3.75%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629400" y="3962400"/>
            <a:ext cx="1068786" cy="266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758345" y="3581400"/>
            <a:ext cx="591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1.1%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Missouri Growing?</a:t>
            </a:r>
            <a:br>
              <a:rPr lang="en-US" dirty="0" smtClean="0"/>
            </a:br>
            <a:r>
              <a:rPr lang="en-US" sz="3200" dirty="0" smtClean="0"/>
              <a:t>(January 2011 to today)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600200"/>
            <a:ext cx="2438400" cy="4525963"/>
          </a:xfrm>
        </p:spPr>
        <p:txBody>
          <a:bodyPr/>
          <a:lstStyle/>
          <a:p>
            <a:r>
              <a:rPr lang="en-US" dirty="0" smtClean="0"/>
              <a:t>Kansas City (14,963)</a:t>
            </a:r>
          </a:p>
          <a:p>
            <a:r>
              <a:rPr lang="en-US" dirty="0" smtClean="0"/>
              <a:t>St. Louis (29,524)</a:t>
            </a:r>
          </a:p>
          <a:p>
            <a:r>
              <a:rPr lang="en-US" dirty="0" smtClean="0"/>
              <a:t>MSA Minor (11,553)</a:t>
            </a:r>
          </a:p>
          <a:p>
            <a:r>
              <a:rPr lang="en-US" dirty="0" smtClean="0"/>
              <a:t>Rural            (12,369)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55" y="1600200"/>
            <a:ext cx="542522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Employment Breakdown</a:t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071889"/>
              </p:ext>
            </p:extLst>
          </p:nvPr>
        </p:nvGraphicFramePr>
        <p:xfrm>
          <a:off x="457200" y="1600200"/>
          <a:ext cx="7543800" cy="5052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760"/>
                <a:gridCol w="1508760"/>
                <a:gridCol w="1508760"/>
                <a:gridCol w="1508760"/>
                <a:gridCol w="1508760"/>
              </a:tblGrid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Industry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Jan 2011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Sep </a:t>
                      </a: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Change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Change</a:t>
                      </a:r>
                      <a:r>
                        <a:rPr lang="en-US" sz="1600" b="0" i="0" u="sng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 Percent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Nonfarm (CES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 NSA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2590.8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2662.4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2.76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Nonfarm (CES) SA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2647.2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2642.5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-0.18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Private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2201.2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2198.1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-3.1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-0.14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Construction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3.24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Financial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-4.4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-2.66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Government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446.0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444.4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-1.6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-0.36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Health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409.7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410.7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-3.04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Leisure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271.2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268.8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-2.4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-0.88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Manufacturing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247.9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253.6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Mining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10.26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Prof Biz Services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317.6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318.9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Retail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Trans/Utilities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-0.7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-0.74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Wholesale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115.1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Services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116.6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-1.8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-1.52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Change in Employment 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6934200" cy="4435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6400800" cy="4371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Manufacturing</a:t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553200" cy="4475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Retail</a:t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6811749" cy="4651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</a:t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687598" cy="4538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Missouri Unemployment Rate</a:t>
            </a:r>
            <a:endParaRPr lang="en-US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47800"/>
            <a:ext cx="5910829" cy="4599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and Missouri Home Prices</a:t>
            </a:r>
            <a:br>
              <a:rPr lang="en-US" dirty="0" smtClean="0"/>
            </a:br>
            <a:r>
              <a:rPr lang="en-US" sz="2800" dirty="0" smtClean="0"/>
              <a:t>(1980:Q1 = 100 ; Constant $1980)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789" y="1295400"/>
            <a:ext cx="6748602" cy="469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62800" y="30480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81335" y="395278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4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Major City Unemployment Rates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5333999" cy="469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Other Unemployment Rates</a:t>
            </a:r>
            <a:endParaRPr lang="en-US" sz="3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371600"/>
            <a:ext cx="5257799" cy="462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Current County Unemployment Rate</a:t>
            </a:r>
            <a:br>
              <a:rPr lang="en-US" sz="4000" dirty="0" smtClean="0"/>
            </a:br>
            <a:r>
              <a:rPr lang="en-US" sz="2400" dirty="0" smtClean="0"/>
              <a:t>September 2011</a:t>
            </a:r>
            <a:endParaRPr 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80338"/>
            <a:ext cx="5534786" cy="4745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07920"/>
            <a:ext cx="1143000" cy="1236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701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Change in County Unemployment Rate</a:t>
            </a:r>
            <a:br>
              <a:rPr lang="en-US" sz="4000" dirty="0" smtClean="0"/>
            </a:br>
            <a:r>
              <a:rPr lang="en-US" sz="2400" dirty="0" smtClean="0"/>
              <a:t>September 2010 to September 2011</a:t>
            </a:r>
            <a:endParaRPr lang="en-US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15000"/>
            <a:ext cx="5610986" cy="4811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1066800" cy="155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71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Labor Force in Missouri</a:t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6553200" cy="4543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951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Labor Force in Missouri</a:t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6553200" cy="4543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2971800" y="1905000"/>
            <a:ext cx="2971800" cy="23622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943600" y="1676400"/>
            <a:ext cx="1524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99558" y="3149025"/>
            <a:ext cx="742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1.38% </a:t>
            </a:r>
          </a:p>
          <a:p>
            <a:r>
              <a:rPr lang="en-US" sz="1600" dirty="0" smtClean="0"/>
              <a:t>CAGR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1136933"/>
            <a:ext cx="696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0.17%</a:t>
            </a:r>
          </a:p>
          <a:p>
            <a:r>
              <a:rPr lang="en-US" sz="1600" dirty="0" smtClean="0"/>
              <a:t>CAGR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9698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Sales Taxes </a:t>
            </a:r>
            <a:br>
              <a:rPr lang="en-US" sz="3600" dirty="0" smtClean="0"/>
            </a:br>
            <a:r>
              <a:rPr lang="en-US" sz="3600" dirty="0" smtClean="0"/>
              <a:t>(Fiscal Year)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685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Sales Taxes </a:t>
            </a:r>
            <a:br>
              <a:rPr lang="en-US" sz="3600" dirty="0" smtClean="0"/>
            </a:br>
            <a:r>
              <a:rPr lang="en-US" sz="3600" dirty="0" smtClean="0"/>
              <a:t>(YTD)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6146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091803"/>
              </p:ext>
            </p:extLst>
          </p:nvPr>
        </p:nvGraphicFramePr>
        <p:xfrm>
          <a:off x="1066800" y="1524000"/>
          <a:ext cx="7010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2093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Corporate Income Taxes (Fiscal Year)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1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Corporate Income Taxes (YTD)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8227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88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and Missouri Home Prices</a:t>
            </a:r>
            <a:br>
              <a:rPr lang="en-US" dirty="0" smtClean="0"/>
            </a:br>
            <a:r>
              <a:rPr lang="en-US" sz="2800" dirty="0" smtClean="0"/>
              <a:t>Year over Year Percent Change</a:t>
            </a:r>
            <a:endParaRPr 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6629400" cy="500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717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Income Taxes </a:t>
            </a:r>
            <a:br>
              <a:rPr lang="en-US" sz="3600" dirty="0" smtClean="0"/>
            </a:br>
            <a:r>
              <a:rPr lang="en-US" sz="3600" dirty="0" smtClean="0"/>
              <a:t>(Fiscal Year)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986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Income Taxes </a:t>
            </a:r>
            <a:br>
              <a:rPr lang="en-US" sz="3600" dirty="0" smtClean="0"/>
            </a:br>
            <a:r>
              <a:rPr lang="en-US" sz="3600" dirty="0" smtClean="0"/>
              <a:t>(YTD)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4629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626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2011 Missouri Forecast</a:t>
            </a:r>
            <a:br>
              <a:rPr lang="en-US" dirty="0" smtClean="0"/>
            </a:br>
            <a:r>
              <a:rPr lang="en-US" sz="2800" dirty="0" smtClean="0"/>
              <a:t>(How Accurate?)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155973"/>
              </p:ext>
            </p:extLst>
          </p:nvPr>
        </p:nvGraphicFramePr>
        <p:xfrm>
          <a:off x="609600" y="1447800"/>
          <a:ext cx="7162800" cy="47734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/>
                <a:gridCol w="1402080"/>
                <a:gridCol w="1447800"/>
                <a:gridCol w="1524000"/>
                <a:gridCol w="1143000"/>
              </a:tblGrid>
              <a:tr h="24338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sng" strike="noStrike" dirty="0"/>
                        <a:t>Industry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 smtClean="0"/>
                        <a:t>2011F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 smtClean="0"/>
                        <a:t>2011 Actual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 smtClean="0"/>
                        <a:t>Difference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 dirty="0" smtClean="0"/>
                        <a:t>Percent Missed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38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 dirty="0"/>
                        <a:t>Nonfarm (CES)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/>
                        <a:t>2,668.50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2,662.40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-6.10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</a:t>
                      </a:r>
                    </a:p>
                  </a:txBody>
                  <a:tcPr marL="9525" marR="9525" marT="9525" marB="0" anchor="b"/>
                </a:tc>
              </a:tr>
              <a:tr h="21338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Private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/>
                        <a:t>2,215.00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2,198.20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-16.80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0.76</a:t>
                      </a:r>
                    </a:p>
                  </a:txBody>
                  <a:tcPr marL="9525" marR="9525" marT="9525" marB="0" anchor="b"/>
                </a:tc>
              </a:tr>
              <a:tr h="1700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Construction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/>
                        <a:t>104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105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</a:t>
                      </a:r>
                    </a:p>
                  </a:txBody>
                  <a:tcPr marL="9525" marR="9525" marT="9525" marB="0" anchor="b"/>
                </a:tc>
              </a:tr>
              <a:tr h="18004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Financial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/>
                        <a:t>153.7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161.3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4.94</a:t>
                      </a:r>
                    </a:p>
                  </a:txBody>
                  <a:tcPr marL="9525" marR="9525" marT="9525" marB="0" anchor="b"/>
                </a:tc>
              </a:tr>
              <a:tr h="16628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Government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/>
                        <a:t>453.5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444.4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-9.10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2.01</a:t>
                      </a:r>
                    </a:p>
                  </a:txBody>
                  <a:tcPr marL="9525" marR="9525" marT="9525" marB="0" anchor="b"/>
                </a:tc>
              </a:tr>
              <a:tr h="19337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Health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/>
                        <a:t>412.8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410.7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0.51</a:t>
                      </a:r>
                    </a:p>
                  </a:txBody>
                  <a:tcPr marL="9525" marR="9525" marT="9525" marB="0" anchor="b"/>
                </a:tc>
              </a:tr>
              <a:tr h="16628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Information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/>
                        <a:t>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54.2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-6.80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11.15</a:t>
                      </a:r>
                    </a:p>
                  </a:txBody>
                  <a:tcPr marL="9525" marR="9525" marT="9525" marB="0" anchor="b"/>
                </a:tc>
              </a:tr>
              <a:tr h="16628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Leisure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/>
                        <a:t>283.6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268.8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-14.80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5.22</a:t>
                      </a:r>
                    </a:p>
                  </a:txBody>
                  <a:tcPr marL="9525" marR="9525" marT="9525" marB="0" anchor="b"/>
                </a:tc>
              </a:tr>
              <a:tr h="16628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 dirty="0"/>
                        <a:t>Manufacturing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/>
                        <a:t>248.5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253.6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2.05</a:t>
                      </a:r>
                    </a:p>
                  </a:txBody>
                  <a:tcPr marL="9525" marR="9525" marT="9525" marB="0" anchor="b"/>
                </a:tc>
              </a:tr>
              <a:tr h="1700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Mining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/>
                        <a:t>4.6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4.3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6.52</a:t>
                      </a:r>
                    </a:p>
                  </a:txBody>
                  <a:tcPr marL="9525" marR="9525" marT="9525" marB="0" anchor="b"/>
                </a:tc>
              </a:tr>
              <a:tr h="17670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Prof Biz Services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/>
                        <a:t>314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318.9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1.56</a:t>
                      </a:r>
                    </a:p>
                  </a:txBody>
                  <a:tcPr marL="9525" marR="9525" marT="9525" marB="0" anchor="b"/>
                </a:tc>
              </a:tr>
              <a:tr h="18337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Retail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/>
                        <a:t>301.4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301.5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9525" marR="9525" marT="9525" marB="0" anchor="b"/>
                </a:tc>
              </a:tr>
              <a:tr h="19004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Trans/Utilities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/>
                        <a:t>97.3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93.9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3.49</a:t>
                      </a:r>
                    </a:p>
                  </a:txBody>
                  <a:tcPr marL="9525" marR="9525" marT="9525" marB="0" anchor="b"/>
                </a:tc>
              </a:tr>
              <a:tr h="19671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Wholesale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/>
                        <a:t>116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115.1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0.78</a:t>
                      </a:r>
                    </a:p>
                  </a:txBody>
                  <a:tcPr marL="9525" marR="9525" marT="9525" marB="0" anchor="b"/>
                </a:tc>
              </a:tr>
              <a:tr h="16628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Other Services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/>
                        <a:t>121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 smtClean="0"/>
                        <a:t>116.6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-4.40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3.64</a:t>
                      </a:r>
                    </a:p>
                  </a:txBody>
                  <a:tcPr marL="9525" marR="9525" marT="9525" marB="0" anchor="b"/>
                </a:tc>
              </a:tr>
              <a:tr h="11627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631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Unemployment Rate (SA)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8.50%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8.50%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/>
                </a:tc>
              </a:tr>
              <a:tr h="24338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u="none" strike="noStrike"/>
                        <a:t>Real Personal Income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222,694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222,358 </a:t>
                      </a:r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(’10 Q2 $)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-336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2012 Missouri Forecast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737874"/>
              </p:ext>
            </p:extLst>
          </p:nvPr>
        </p:nvGraphicFramePr>
        <p:xfrm>
          <a:off x="609600" y="1447800"/>
          <a:ext cx="7239000" cy="48468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79271"/>
                <a:gridCol w="1686046"/>
                <a:gridCol w="1741025"/>
                <a:gridCol w="1832658"/>
              </a:tblGrid>
              <a:tr h="24338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sng" strike="noStrike" dirty="0"/>
                        <a:t>Industry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 smtClean="0"/>
                        <a:t>2011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 smtClean="0"/>
                        <a:t>2012 F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/>
                        <a:t>Change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38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Nonfarm (CES)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2,662.40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7.56</a:t>
                      </a:r>
                    </a:p>
                  </a:txBody>
                  <a:tcPr marL="9525" marR="9525" marT="9525" marB="0" anchor="b"/>
                </a:tc>
              </a:tr>
              <a:tr h="21338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Private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2,198.20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8.76</a:t>
                      </a:r>
                    </a:p>
                  </a:txBody>
                  <a:tcPr marL="9525" marR="9525" marT="9525" marB="0" anchor="b"/>
                </a:tc>
              </a:tr>
              <a:tr h="1700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Construction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105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</a:t>
                      </a:r>
                    </a:p>
                  </a:txBody>
                  <a:tcPr marL="9525" marR="9525" marT="9525" marB="0" anchor="b"/>
                </a:tc>
              </a:tr>
              <a:tr h="18004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/>
                        <a:t>Financial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161.3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-2.00</a:t>
                      </a:r>
                    </a:p>
                  </a:txBody>
                  <a:tcPr marL="9525" marR="9525" marT="9525" marB="0" anchor="b"/>
                </a:tc>
              </a:tr>
              <a:tr h="16628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Government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444.4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-1.20</a:t>
                      </a:r>
                    </a:p>
                  </a:txBody>
                  <a:tcPr marL="9525" marR="9525" marT="9525" marB="0" anchor="b"/>
                </a:tc>
              </a:tr>
              <a:tr h="19337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Health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410.7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</a:t>
                      </a:r>
                    </a:p>
                  </a:txBody>
                  <a:tcPr marL="9525" marR="9525" marT="9525" marB="0" anchor="b"/>
                </a:tc>
              </a:tr>
              <a:tr h="16628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Information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54.2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</a:t>
                      </a:r>
                    </a:p>
                  </a:txBody>
                  <a:tcPr marL="9525" marR="9525" marT="9525" marB="0" anchor="b"/>
                </a:tc>
              </a:tr>
              <a:tr h="16628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Leisure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268.8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-3.60</a:t>
                      </a:r>
                    </a:p>
                  </a:txBody>
                  <a:tcPr marL="9525" marR="9525" marT="9525" marB="0" anchor="b"/>
                </a:tc>
              </a:tr>
              <a:tr h="16628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Manufacturing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253.6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5.40</a:t>
                      </a:r>
                    </a:p>
                  </a:txBody>
                  <a:tcPr marL="9525" marR="9525" marT="9525" marB="0" anchor="b"/>
                </a:tc>
              </a:tr>
              <a:tr h="1700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Mining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4.3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0.20</a:t>
                      </a:r>
                    </a:p>
                  </a:txBody>
                  <a:tcPr marL="9525" marR="9525" marT="9525" marB="0" anchor="b"/>
                </a:tc>
              </a:tr>
              <a:tr h="17670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Prof Biz Services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318.9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1.60</a:t>
                      </a:r>
                    </a:p>
                  </a:txBody>
                  <a:tcPr marL="9525" marR="9525" marT="9525" marB="0" anchor="b"/>
                </a:tc>
              </a:tr>
              <a:tr h="18337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Retail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301.5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b"/>
                </a:tc>
              </a:tr>
              <a:tr h="190043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/>
                        <a:t>Trans/Utilities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93.9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</a:t>
                      </a:r>
                    </a:p>
                  </a:txBody>
                  <a:tcPr marL="9525" marR="9525" marT="9525" marB="0" anchor="b"/>
                </a:tc>
              </a:tr>
              <a:tr h="196712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Wholesale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115.1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</a:t>
                      </a:r>
                    </a:p>
                  </a:txBody>
                  <a:tcPr marL="9525" marR="9525" marT="9525" marB="0" anchor="b"/>
                </a:tc>
              </a:tr>
              <a:tr h="166288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/>
                        <a:t>Other Services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 smtClean="0"/>
                        <a:t>116.6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-0.70</a:t>
                      </a:r>
                    </a:p>
                  </a:txBody>
                  <a:tcPr marL="9525" marR="9525" marT="9525" marB="0" anchor="b"/>
                </a:tc>
              </a:tr>
              <a:tr h="116277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8631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Unemployment Rate (SA)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8.50%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/>
                        <a:t>7.8%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338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dirty="0"/>
                        <a:t>Real Personal Income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232,478 (Q2)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235,035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2,557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97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 and Missouri Home Prices</a:t>
            </a:r>
            <a:br>
              <a:rPr lang="en-US" dirty="0" smtClean="0"/>
            </a:br>
            <a:r>
              <a:rPr lang="en-US" sz="2800" dirty="0" smtClean="0"/>
              <a:t>Year over Year Percent Change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52420"/>
            <a:ext cx="6629399" cy="466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135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Single Family Home Permits</a:t>
            </a:r>
            <a:br>
              <a:rPr lang="en-US" dirty="0" smtClean="0"/>
            </a:br>
            <a:r>
              <a:rPr lang="en-US" dirty="0" smtClean="0"/>
              <a:t>per 10,000 population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6858000" cy="484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91400" y="484453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91400" y="414706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13.7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Missouri Bank Loans </a:t>
            </a:r>
            <a:br>
              <a:rPr lang="en-US" sz="4000" dirty="0" smtClean="0"/>
            </a:br>
            <a:r>
              <a:rPr lang="en-US" sz="4000" dirty="0" smtClean="0"/>
              <a:t>on Balance Sheets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Real 2010 $(</a:t>
            </a:r>
            <a:r>
              <a:rPr lang="en-US" sz="2200" dirty="0" err="1" smtClean="0"/>
              <a:t>thds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27" y="1447800"/>
            <a:ext cx="7715720" cy="432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80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Missouri Bank </a:t>
            </a:r>
            <a:r>
              <a:rPr lang="en-US" dirty="0" smtClean="0"/>
              <a:t>Lending --</a:t>
            </a:r>
            <a:br>
              <a:rPr lang="en-US" dirty="0" smtClean="0"/>
            </a:br>
            <a:r>
              <a:rPr lang="en-US" dirty="0" smtClean="0"/>
              <a:t>where is the decline in lending from?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3170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431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Missouri Personal Income</a:t>
            </a:r>
            <a:br>
              <a:rPr lang="en-US" sz="4000" dirty="0" smtClean="0"/>
            </a:br>
            <a:r>
              <a:rPr lang="en-US" sz="2000" dirty="0" smtClean="0"/>
              <a:t>(Constant 2011:Q3 $--SAAR)</a:t>
            </a:r>
            <a:endParaRPr lang="en-US" sz="4000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6477000" cy="4622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4046</TotalTime>
  <Words>675</Words>
  <Application>Microsoft Office PowerPoint</Application>
  <PresentationFormat>On-screen Show (4:3)</PresentationFormat>
  <Paragraphs>370</Paragraphs>
  <Slides>43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2012 Missouri Economic Forecast </vt:lpstr>
      <vt:lpstr>US and Missouri Compared (Percent Change in Real GDP by Sector 2009 to 2010)</vt:lpstr>
      <vt:lpstr>US and Missouri Home Prices (1980:Q1 = 100 ; Constant $1980)</vt:lpstr>
      <vt:lpstr>US and Missouri Home Prices Year over Year Percent Change</vt:lpstr>
      <vt:lpstr>US and Missouri Home Prices Year over Year Percent Change</vt:lpstr>
      <vt:lpstr>New Single Family Home Permits per 10,000 population</vt:lpstr>
      <vt:lpstr>Missouri Bank Loans  on Balance Sheets Real 2010 $(thds)</vt:lpstr>
      <vt:lpstr>Missouri Bank Lending -- where is the decline in lending from?</vt:lpstr>
      <vt:lpstr>Missouri Personal Income (Constant 2011:Q3 $--SAAR)</vt:lpstr>
      <vt:lpstr>Missouri Personal Income (Constant 2011:Q3 $--SAAR)</vt:lpstr>
      <vt:lpstr>Growth in Missouri Personal Income (Year over Year)</vt:lpstr>
      <vt:lpstr>Dollar Change in Real Average Weekly Wages (2010 to 2011)</vt:lpstr>
      <vt:lpstr>Dollar Change in Real Average Weekly Wages (2007Q4 to 2011)</vt:lpstr>
      <vt:lpstr>Missouri Employment </vt:lpstr>
      <vt:lpstr>Missouri Employment  (Percent Change Year over Year)</vt:lpstr>
      <vt:lpstr>Missouri Employment  2000-2011</vt:lpstr>
      <vt:lpstr>Percent Change in County Employment September 2010 to September 2011</vt:lpstr>
      <vt:lpstr>Percentage Change in County Employment since Recovery began</vt:lpstr>
      <vt:lpstr>Missouri Employment  2000-2015</vt:lpstr>
      <vt:lpstr>Missouri Employment in Recovery Index (Employment in Month 1 of Recovery = 100)</vt:lpstr>
      <vt:lpstr>US and Missouri Employment </vt:lpstr>
      <vt:lpstr>Where is Missouri Growing? (January 2011 to today)</vt:lpstr>
      <vt:lpstr>Missouri Employment Breakdown  (thds)</vt:lpstr>
      <vt:lpstr>Monthly Change in Employment </vt:lpstr>
      <vt:lpstr>Construction (thds)</vt:lpstr>
      <vt:lpstr>Manufacturing  (thds)</vt:lpstr>
      <vt:lpstr>Retail  (thds)</vt:lpstr>
      <vt:lpstr>Government  (thds)</vt:lpstr>
      <vt:lpstr>Missouri Unemployment Rate</vt:lpstr>
      <vt:lpstr>Major City Unemployment Rates</vt:lpstr>
      <vt:lpstr>Other Unemployment Rates</vt:lpstr>
      <vt:lpstr>Current County Unemployment Rate September 2011</vt:lpstr>
      <vt:lpstr>Change in County Unemployment Rate September 2010 to September 2011</vt:lpstr>
      <vt:lpstr>Labor Force in Missouri </vt:lpstr>
      <vt:lpstr>Labor Force in Missouri </vt:lpstr>
      <vt:lpstr>Millions of Real Missouri Sales Taxes  (Fiscal Year)</vt:lpstr>
      <vt:lpstr>Millions of Real Missouri Sales Taxes  (YTD)</vt:lpstr>
      <vt:lpstr>Millions of Real Missouri Corporate Income Taxes (Fiscal Year)</vt:lpstr>
      <vt:lpstr>Millions of Real Missouri Corporate Income Taxes (YTD)</vt:lpstr>
      <vt:lpstr>Millions of Real Missouri Income Taxes  (Fiscal Year)</vt:lpstr>
      <vt:lpstr>Millions of Real Missouri Income Taxes  (YTD)</vt:lpstr>
      <vt:lpstr>2011 Missouri Forecast (How Accurate?)</vt:lpstr>
      <vt:lpstr>2012 Missouri Forecast</vt:lpstr>
    </vt:vector>
  </TitlesOfParts>
  <Company>Missouri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CHPA</dc:creator>
  <cp:lastModifiedBy>David Mitchell</cp:lastModifiedBy>
  <cp:revision>116</cp:revision>
  <cp:lastPrinted>2011-11-14T17:28:06Z</cp:lastPrinted>
  <dcterms:created xsi:type="dcterms:W3CDTF">2010-11-18T14:38:18Z</dcterms:created>
  <dcterms:modified xsi:type="dcterms:W3CDTF">2012-03-26T20:11:16Z</dcterms:modified>
</cp:coreProperties>
</file>