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notesSlides/notesSlide17.xml" ContentType="application/vnd.openxmlformats-officedocument.presentationml.notesSlide+xml"/>
  <Override PartName="/ppt/charts/chart13.xml" ContentType="application/vnd.openxmlformats-officedocument.drawingml.chart+xml"/>
  <Override PartName="/ppt/notesSlides/notesSlide1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5"/>
  </p:notesMasterIdLst>
  <p:handoutMasterIdLst>
    <p:handoutMasterId r:id="rId46"/>
  </p:handoutMasterIdLst>
  <p:sldIdLst>
    <p:sldId id="256" r:id="rId3"/>
    <p:sldId id="328" r:id="rId4"/>
    <p:sldId id="329" r:id="rId5"/>
    <p:sldId id="324" r:id="rId6"/>
    <p:sldId id="326" r:id="rId7"/>
    <p:sldId id="332" r:id="rId8"/>
    <p:sldId id="352" r:id="rId9"/>
    <p:sldId id="364" r:id="rId10"/>
    <p:sldId id="367" r:id="rId11"/>
    <p:sldId id="366" r:id="rId12"/>
    <p:sldId id="288" r:id="rId13"/>
    <p:sldId id="289" r:id="rId14"/>
    <p:sldId id="290" r:id="rId15"/>
    <p:sldId id="369" r:id="rId16"/>
    <p:sldId id="370" r:id="rId17"/>
    <p:sldId id="316" r:id="rId18"/>
    <p:sldId id="368" r:id="rId19"/>
    <p:sldId id="359" r:id="rId20"/>
    <p:sldId id="371" r:id="rId21"/>
    <p:sldId id="341" r:id="rId22"/>
    <p:sldId id="356" r:id="rId23"/>
    <p:sldId id="372" r:id="rId24"/>
    <p:sldId id="373" r:id="rId25"/>
    <p:sldId id="361" r:id="rId26"/>
    <p:sldId id="381" r:id="rId27"/>
    <p:sldId id="363" r:id="rId28"/>
    <p:sldId id="382" r:id="rId29"/>
    <p:sldId id="278" r:id="rId30"/>
    <p:sldId id="312" r:id="rId31"/>
    <p:sldId id="318" r:id="rId32"/>
    <p:sldId id="313" r:id="rId33"/>
    <p:sldId id="319" r:id="rId34"/>
    <p:sldId id="314" r:id="rId35"/>
    <p:sldId id="320" r:id="rId36"/>
    <p:sldId id="374" r:id="rId37"/>
    <p:sldId id="375" r:id="rId38"/>
    <p:sldId id="376" r:id="rId39"/>
    <p:sldId id="377" r:id="rId40"/>
    <p:sldId id="378" r:id="rId41"/>
    <p:sldId id="379" r:id="rId42"/>
    <p:sldId id="380" r:id="rId43"/>
    <p:sldId id="321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5571" autoAdjust="0"/>
  </p:normalViewPr>
  <p:slideViewPr>
    <p:cSldViewPr>
      <p:cViewPr>
        <p:scale>
          <a:sx n="70" d="100"/>
          <a:sy n="70" d="100"/>
        </p:scale>
        <p:origin x="-2814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issouri%20Loans%20past%20due%20at%20bank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ownloads\SeriesReport-20140721115932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ownloads\SeriesReport-20140721115932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issouri%20Loans%20past%20due%20at%20bank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recession%20history%20employment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mm1991\Dropbox\Bureau%20of%20Economic%20Research\Annual%20Forecast\Data%20Files\monthly%20missouri%20tax%20revenue%20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ropbox\Bureau%20of%20Economic%20Research\Annual%20Forecast\Data%20Files\monthly%20missouri%20tax%20revenue%2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Sheet1!$B$3:$N$3</c:f>
              <c:strCache>
                <c:ptCount val="11"/>
                <c:pt idx="0">
                  <c:v>12/31/2005</c:v>
                </c:pt>
                <c:pt idx="1">
                  <c:v>12/31/2006</c:v>
                </c:pt>
                <c:pt idx="2">
                  <c:v>12/31/2007</c:v>
                </c:pt>
                <c:pt idx="3">
                  <c:v>12/31/2008</c:v>
                </c:pt>
                <c:pt idx="4">
                  <c:v>12/31/2009</c:v>
                </c:pt>
                <c:pt idx="5">
                  <c:v>12/31/2010</c:v>
                </c:pt>
                <c:pt idx="6">
                  <c:v>12/31/2011</c:v>
                </c:pt>
                <c:pt idx="7">
                  <c:v>12/31/2012</c:v>
                </c:pt>
                <c:pt idx="8">
                  <c:v>12/31/2013</c:v>
                </c:pt>
                <c:pt idx="9">
                  <c:v>3/31/2014</c:v>
                </c:pt>
                <c:pt idx="10">
                  <c:v>6/30/2014</c:v>
                </c:pt>
              </c:strCache>
            </c:strRef>
          </c:cat>
          <c:val>
            <c:numRef>
              <c:f>Sheet1!$B$11:$N$11</c:f>
              <c:numCache>
                <c:formatCode>General</c:formatCode>
                <c:ptCount val="11"/>
                <c:pt idx="0">
                  <c:v>655037.8821302373</c:v>
                </c:pt>
                <c:pt idx="1">
                  <c:v>819592.00738552434</c:v>
                </c:pt>
                <c:pt idx="2">
                  <c:v>1088419.8810565397</c:v>
                </c:pt>
                <c:pt idx="3">
                  <c:v>1319519.8220891398</c:v>
                </c:pt>
                <c:pt idx="4">
                  <c:v>1106793.4274147172</c:v>
                </c:pt>
                <c:pt idx="5">
                  <c:v>915619.57517644297</c:v>
                </c:pt>
                <c:pt idx="6">
                  <c:v>775099.93660213891</c:v>
                </c:pt>
                <c:pt idx="7">
                  <c:v>636273.63490051357</c:v>
                </c:pt>
                <c:pt idx="8">
                  <c:v>521190.85848252347</c:v>
                </c:pt>
                <c:pt idx="9">
                  <c:v>557877.263582343</c:v>
                </c:pt>
                <c:pt idx="10">
                  <c:v>508257.89419436269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027200"/>
        <c:axId val="99082240"/>
      </c:barChart>
      <c:catAx>
        <c:axId val="990272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082240"/>
        <c:crosses val="autoZero"/>
        <c:auto val="1"/>
        <c:lblAlgn val="ctr"/>
        <c:lblOffset val="100"/>
        <c:noMultiLvlLbl val="0"/>
      </c:catAx>
      <c:valAx>
        <c:axId val="9908224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0272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Revenues'!$AB$544:$AB$553</c:f>
              <c:numCache>
                <c:formatCode>_("$"* #,##0.0_);_("$"* \(#,##0.0\);_("$"* "-"?_);_(@_)</c:formatCode>
                <c:ptCount val="10"/>
                <c:pt idx="0">
                  <c:v>1776.9651092682379</c:v>
                </c:pt>
                <c:pt idx="1">
                  <c:v>1730.050734653983</c:v>
                </c:pt>
                <c:pt idx="2">
                  <c:v>1746.7188507590004</c:v>
                </c:pt>
                <c:pt idx="3">
                  <c:v>1602.4136656547971</c:v>
                </c:pt>
                <c:pt idx="4">
                  <c:v>1491.763134545397</c:v>
                </c:pt>
                <c:pt idx="5">
                  <c:v>1430.9870073149659</c:v>
                </c:pt>
                <c:pt idx="6">
                  <c:v>1420.7042551388449</c:v>
                </c:pt>
                <c:pt idx="7">
                  <c:v>1435.9761992976551</c:v>
                </c:pt>
                <c:pt idx="8">
                  <c:v>1465.080190751607</c:v>
                </c:pt>
                <c:pt idx="9">
                  <c:v>1467.9575618803178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706752"/>
        <c:axId val="102761216"/>
      </c:barChart>
      <c:catAx>
        <c:axId val="10170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761216"/>
        <c:crosses val="autoZero"/>
        <c:auto val="1"/>
        <c:lblAlgn val="ctr"/>
        <c:lblOffset val="100"/>
        <c:noMultiLvlLbl val="0"/>
      </c:catAx>
      <c:valAx>
        <c:axId val="102761216"/>
        <c:scaling>
          <c:orientation val="minMax"/>
        </c:scaling>
        <c:delete val="0"/>
        <c:axPos val="l"/>
        <c:majorGridlines/>
        <c:numFmt formatCode="_(\$* #,##0_);_(\$* \(#,##0\);_(\$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706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Revenues'!$Y$511:$Y$520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Revenues'!$AB$511:$AB$520</c:f>
              <c:numCache>
                <c:formatCode>General</c:formatCode>
                <c:ptCount val="10"/>
                <c:pt idx="0">
                  <c:v>563.70507249357331</c:v>
                </c:pt>
                <c:pt idx="1">
                  <c:v>691.94000443568257</c:v>
                </c:pt>
                <c:pt idx="2">
                  <c:v>701.60018574335754</c:v>
                </c:pt>
                <c:pt idx="3">
                  <c:v>648.80467289719627</c:v>
                </c:pt>
                <c:pt idx="4">
                  <c:v>566.78852860315351</c:v>
                </c:pt>
                <c:pt idx="5">
                  <c:v>533.1709008327025</c:v>
                </c:pt>
                <c:pt idx="6">
                  <c:v>550.83235617263711</c:v>
                </c:pt>
                <c:pt idx="7">
                  <c:v>507.12739478294208</c:v>
                </c:pt>
                <c:pt idx="8">
                  <c:v>520.97891213855019</c:v>
                </c:pt>
                <c:pt idx="9">
                  <c:v>524.96513386170363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07424"/>
        <c:axId val="102808960"/>
      </c:barChart>
      <c:catAx>
        <c:axId val="1028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808960"/>
        <c:crosses val="autoZero"/>
        <c:auto val="1"/>
        <c:lblAlgn val="ctr"/>
        <c:lblOffset val="100"/>
        <c:noMultiLvlLbl val="0"/>
      </c:catAx>
      <c:valAx>
        <c:axId val="10280896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80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Revenues'!$AC$544:$AC$553</c:f>
              <c:numCache>
                <c:formatCode>_("$"* #,##0.0_);_("$"* \(#,##0.0\);_("$"* "-"?_);_(@_)</c:formatCode>
                <c:ptCount val="10"/>
                <c:pt idx="0">
                  <c:v>487.76726618615044</c:v>
                </c:pt>
                <c:pt idx="1">
                  <c:v>514.14603322590995</c:v>
                </c:pt>
                <c:pt idx="2">
                  <c:v>555.73446148370192</c:v>
                </c:pt>
                <c:pt idx="3">
                  <c:v>498.4683588007602</c:v>
                </c:pt>
                <c:pt idx="4">
                  <c:v>419.04877132386031</c:v>
                </c:pt>
                <c:pt idx="5">
                  <c:v>438.0747140043087</c:v>
                </c:pt>
                <c:pt idx="6">
                  <c:v>407.33848211832964</c:v>
                </c:pt>
                <c:pt idx="7">
                  <c:v>392.04063615912207</c:v>
                </c:pt>
                <c:pt idx="8">
                  <c:v>442.80681321980398</c:v>
                </c:pt>
                <c:pt idx="9">
                  <c:v>400.78498529655621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871808"/>
        <c:axId val="102873344"/>
      </c:barChart>
      <c:catAx>
        <c:axId val="10287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873344"/>
        <c:crosses val="autoZero"/>
        <c:auto val="1"/>
        <c:lblAlgn val="ctr"/>
        <c:lblOffset val="100"/>
        <c:noMultiLvlLbl val="0"/>
      </c:catAx>
      <c:valAx>
        <c:axId val="102873344"/>
        <c:scaling>
          <c:orientation val="minMax"/>
        </c:scaling>
        <c:delete val="0"/>
        <c:axPos val="l"/>
        <c:majorGridlines/>
        <c:numFmt formatCode="_(\$* #,##0_);_(\$* \(#,##0\);_(\$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2871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Revenues'!$Y$511:$Y$520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Revenues'!$AA$511:$AA$520</c:f>
              <c:numCache>
                <c:formatCode>General</c:formatCode>
                <c:ptCount val="10"/>
                <c:pt idx="0">
                  <c:v>5782.2006169665819</c:v>
                </c:pt>
                <c:pt idx="1">
                  <c:v>6101.6631345490387</c:v>
                </c:pt>
                <c:pt idx="2">
                  <c:v>6364.0479093073272</c:v>
                </c:pt>
                <c:pt idx="3">
                  <c:v>6461.6080707446936</c:v>
                </c:pt>
                <c:pt idx="4">
                  <c:v>6372.7500660661217</c:v>
                </c:pt>
                <c:pt idx="5">
                  <c:v>5817.9540751955592</c:v>
                </c:pt>
                <c:pt idx="6">
                  <c:v>5771.7963246825748</c:v>
                </c:pt>
                <c:pt idx="7">
                  <c:v>5889.0912418619646</c:v>
                </c:pt>
                <c:pt idx="8">
                  <c:v>6312.7937422913528</c:v>
                </c:pt>
                <c:pt idx="9">
                  <c:v>6165.2091733342295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161216"/>
        <c:axId val="103171200"/>
      </c:barChart>
      <c:catAx>
        <c:axId val="10316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171200"/>
        <c:crosses val="autoZero"/>
        <c:auto val="1"/>
        <c:lblAlgn val="ctr"/>
        <c:lblOffset val="100"/>
        <c:noMultiLvlLbl val="0"/>
      </c:catAx>
      <c:valAx>
        <c:axId val="1031712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161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6272965879265"/>
          <c:y val="7.4548702245552642E-2"/>
          <c:w val="0.88337270341207352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Revenues'!$Z$544:$Z$553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Revenues'!$AA$544:$AA$553</c:f>
              <c:numCache>
                <c:formatCode>_("$"* #,##0.0_);_("$"* \(#,##0.0\);_("$"* "-"?_);_(@_)</c:formatCode>
                <c:ptCount val="10"/>
                <c:pt idx="0">
                  <c:v>4726.9544388001186</c:v>
                </c:pt>
                <c:pt idx="1">
                  <c:v>4974.2255153638334</c:v>
                </c:pt>
                <c:pt idx="2">
                  <c:v>5244.90432687059</c:v>
                </c:pt>
                <c:pt idx="3">
                  <c:v>5267.5242934699891</c:v>
                </c:pt>
                <c:pt idx="4">
                  <c:v>4871.3867118002709</c:v>
                </c:pt>
                <c:pt idx="5">
                  <c:v>4611.6824339380282</c:v>
                </c:pt>
                <c:pt idx="6">
                  <c:v>4577.4483100316975</c:v>
                </c:pt>
                <c:pt idx="7">
                  <c:v>4681.4077252846855</c:v>
                </c:pt>
                <c:pt idx="8">
                  <c:v>5050.4148957980296</c:v>
                </c:pt>
                <c:pt idx="9">
                  <c:v>4943.3929405599347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205120"/>
        <c:axId val="103206912"/>
      </c:barChart>
      <c:catAx>
        <c:axId val="1032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206912"/>
        <c:crosses val="autoZero"/>
        <c:auto val="1"/>
        <c:lblAlgn val="ctr"/>
        <c:lblOffset val="100"/>
        <c:noMultiLvlLbl val="0"/>
      </c:catAx>
      <c:valAx>
        <c:axId val="103206912"/>
        <c:scaling>
          <c:orientation val="minMax"/>
        </c:scaling>
        <c:delete val="0"/>
        <c:axPos val="l"/>
        <c:majorGridlines/>
        <c:numFmt formatCode="_(\$* #,##0_);_(\$* \(#,##0\);_(\$* &quot;-&quot;_);_(@_)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320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Sheet1!$B$1:$F$1</c:f>
              <c:strCache>
                <c:ptCount val="5"/>
                <c:pt idx="0">
                  <c:v>   National</c:v>
                </c:pt>
                <c:pt idx="1">
                  <c:v>  Regional </c:v>
                </c:pt>
                <c:pt idx="2">
                  <c:v>Arkansas</c:v>
                </c:pt>
                <c:pt idx="3">
                  <c:v> Missouri</c:v>
                </c:pt>
                <c:pt idx="4">
                  <c:v> Oklahoma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82.5</c:v>
                </c:pt>
                <c:pt idx="1">
                  <c:v>71.400000000000006</c:v>
                </c:pt>
                <c:pt idx="2">
                  <c:v>67.400000000000006</c:v>
                </c:pt>
                <c:pt idx="3">
                  <c:v>68.599999999999994</c:v>
                </c:pt>
                <c:pt idx="4">
                  <c:v>76.400000000000006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400960"/>
        <c:axId val="103402496"/>
      </c:barChart>
      <c:catAx>
        <c:axId val="10340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3402496"/>
        <c:crosses val="autoZero"/>
        <c:auto val="1"/>
        <c:lblAlgn val="ctr"/>
        <c:lblOffset val="100"/>
        <c:noMultiLvlLbl val="0"/>
      </c:catAx>
      <c:valAx>
        <c:axId val="1034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3400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79615048118987E-2"/>
          <c:y val="3.9370637180990674E-2"/>
          <c:w val="0.91796482939632551"/>
          <c:h val="0.786393309878818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Sheet1!$A$26</c:f>
              <c:strCache>
                <c:ptCount val="1"/>
                <c:pt idx="0">
                  <c:v>Regional</c:v>
                </c:pt>
              </c:strCache>
            </c:strRef>
          </c:tx>
          <c:invertIfNegative val="0"/>
          <c:cat>
            <c:strRef>
              <c:f>Sheet1!$B$25:$D$25</c:f>
              <c:strCache>
                <c:ptCount val="3"/>
                <c:pt idx="0">
                  <c:v>   All Families</c:v>
                </c:pt>
                <c:pt idx="1">
                  <c:v>Families Under $75,000</c:v>
                </c:pt>
                <c:pt idx="2">
                  <c:v>  Families Over $75,000</c:v>
                </c:pt>
              </c:strCache>
            </c:strRef>
          </c:cat>
          <c:val>
            <c:numRef>
              <c:f>Sheet1!$B$26:$D$26</c:f>
              <c:numCache>
                <c:formatCode>General</c:formatCode>
                <c:ptCount val="3"/>
                <c:pt idx="0">
                  <c:v>71.400000000000006</c:v>
                </c:pt>
                <c:pt idx="1">
                  <c:v>65.8</c:v>
                </c:pt>
                <c:pt idx="2">
                  <c:v>82.6</c:v>
                </c:pt>
              </c:numCache>
            </c:numRef>
          </c:val>
        </c:ser>
        <c:ser>
          <c:idx val="1"/>
          <c:order val="1"/>
          <c:tx>
            <c:strRef>
              <c:f>Sheet1!$A$27</c:f>
              <c:strCache>
                <c:ptCount val="1"/>
                <c:pt idx="0">
                  <c:v>Missouri</c:v>
                </c:pt>
              </c:strCache>
            </c:strRef>
          </c:tx>
          <c:invertIfNegative val="0"/>
          <c:cat>
            <c:strRef>
              <c:f>Sheet1!$B$25:$D$25</c:f>
              <c:strCache>
                <c:ptCount val="3"/>
                <c:pt idx="0">
                  <c:v>   All Families</c:v>
                </c:pt>
                <c:pt idx="1">
                  <c:v>Families Under $75,000</c:v>
                </c:pt>
                <c:pt idx="2">
                  <c:v>  Families Over $75,000</c:v>
                </c:pt>
              </c:strCache>
            </c:strRef>
          </c:cat>
          <c:val>
            <c:numRef>
              <c:f>Sheet1!$B$27:$D$27</c:f>
              <c:numCache>
                <c:formatCode>General</c:formatCode>
                <c:ptCount val="3"/>
                <c:pt idx="0">
                  <c:v>68.599999999999994</c:v>
                </c:pt>
                <c:pt idx="1">
                  <c:v>59.2</c:v>
                </c:pt>
                <c:pt idx="2">
                  <c:v>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200960"/>
        <c:axId val="114202496"/>
      </c:barChart>
      <c:catAx>
        <c:axId val="11420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202496"/>
        <c:crosses val="autoZero"/>
        <c:auto val="1"/>
        <c:lblAlgn val="ctr"/>
        <c:lblOffset val="100"/>
        <c:noMultiLvlLbl val="0"/>
      </c:catAx>
      <c:valAx>
        <c:axId val="1142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2009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953105861767283E-2"/>
          <c:y val="0.89748267716535435"/>
          <c:w val="0.4414271216097988"/>
          <c:h val="9.2517322834645671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Sheet1!$I$9</c:f>
              <c:strCache>
                <c:ptCount val="1"/>
                <c:pt idx="0">
                  <c:v>Regional</c:v>
                </c:pt>
              </c:strCache>
            </c:strRef>
          </c:tx>
          <c:invertIfNegative val="0"/>
          <c:cat>
            <c:strRef>
              <c:f>Sheet1!$H$10:$H$12</c:f>
              <c:strCache>
                <c:ptCount val="3"/>
                <c:pt idx="0">
                  <c:v>  Better Off</c:v>
                </c:pt>
                <c:pt idx="1">
                  <c:v>      Same</c:v>
                </c:pt>
                <c:pt idx="2">
                  <c:v> Worse Off</c:v>
                </c:pt>
              </c:strCache>
            </c:strRef>
          </c:cat>
          <c:val>
            <c:numRef>
              <c:f>Sheet1!$I$10:$I$12</c:f>
              <c:numCache>
                <c:formatCode>0%</c:formatCode>
                <c:ptCount val="3"/>
                <c:pt idx="0">
                  <c:v>0.27</c:v>
                </c:pt>
                <c:pt idx="1">
                  <c:v>0.51</c:v>
                </c:pt>
                <c:pt idx="2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Sheet1!$J$9</c:f>
              <c:strCache>
                <c:ptCount val="1"/>
                <c:pt idx="0">
                  <c:v>Missouri</c:v>
                </c:pt>
              </c:strCache>
            </c:strRef>
          </c:tx>
          <c:invertIfNegative val="0"/>
          <c:cat>
            <c:strRef>
              <c:f>Sheet1!$H$10:$H$12</c:f>
              <c:strCache>
                <c:ptCount val="3"/>
                <c:pt idx="0">
                  <c:v>  Better Off</c:v>
                </c:pt>
                <c:pt idx="1">
                  <c:v>      Same</c:v>
                </c:pt>
                <c:pt idx="2">
                  <c:v> Worse Off</c:v>
                </c:pt>
              </c:strCache>
            </c:strRef>
          </c:cat>
          <c:val>
            <c:numRef>
              <c:f>Sheet1!$J$10:$J$12</c:f>
              <c:numCache>
                <c:formatCode>0%</c:formatCode>
                <c:ptCount val="3"/>
                <c:pt idx="0">
                  <c:v>0.19</c:v>
                </c:pt>
                <c:pt idx="1">
                  <c:v>0.53</c:v>
                </c:pt>
                <c:pt idx="2">
                  <c:v>0.27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80480"/>
        <c:axId val="114586368"/>
      </c:barChart>
      <c:catAx>
        <c:axId val="1145804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586368"/>
        <c:crosses val="autoZero"/>
        <c:auto val="1"/>
        <c:lblAlgn val="ctr"/>
        <c:lblOffset val="100"/>
        <c:noMultiLvlLbl val="0"/>
      </c:catAx>
      <c:valAx>
        <c:axId val="114586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145804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Sheet1!$J$16</c:f>
              <c:strCache>
                <c:ptCount val="1"/>
                <c:pt idx="0">
                  <c:v>Regional</c:v>
                </c:pt>
              </c:strCache>
            </c:strRef>
          </c:tx>
          <c:invertIfNegative val="0"/>
          <c:cat>
            <c:strRef>
              <c:f>Sheet1!$I$17:$I$19</c:f>
              <c:strCache>
                <c:ptCount val="3"/>
                <c:pt idx="0">
                  <c:v>  Good Times</c:v>
                </c:pt>
                <c:pt idx="1">
                  <c:v>  Uncertain</c:v>
                </c:pt>
                <c:pt idx="2">
                  <c:v> Bad Times</c:v>
                </c:pt>
              </c:strCache>
            </c:strRef>
          </c:cat>
          <c:val>
            <c:numRef>
              <c:f>Sheet1!$J$17:$J$19</c:f>
              <c:numCache>
                <c:formatCode>0%</c:formatCode>
                <c:ptCount val="3"/>
                <c:pt idx="0">
                  <c:v>0.28999999999999998</c:v>
                </c:pt>
                <c:pt idx="1">
                  <c:v>0.22</c:v>
                </c:pt>
                <c:pt idx="2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Sheet1!$K$16</c:f>
              <c:strCache>
                <c:ptCount val="1"/>
                <c:pt idx="0">
                  <c:v>Missouri</c:v>
                </c:pt>
              </c:strCache>
            </c:strRef>
          </c:tx>
          <c:invertIfNegative val="0"/>
          <c:cat>
            <c:strRef>
              <c:f>Sheet1!$I$17:$I$19</c:f>
              <c:strCache>
                <c:ptCount val="3"/>
                <c:pt idx="0">
                  <c:v>  Good Times</c:v>
                </c:pt>
                <c:pt idx="1">
                  <c:v>  Uncertain</c:v>
                </c:pt>
                <c:pt idx="2">
                  <c:v> Bad Times</c:v>
                </c:pt>
              </c:strCache>
            </c:strRef>
          </c:cat>
          <c:val>
            <c:numRef>
              <c:f>Sheet1!$K$17:$K$19</c:f>
              <c:numCache>
                <c:formatCode>0%</c:formatCode>
                <c:ptCount val="3"/>
                <c:pt idx="0">
                  <c:v>0.3</c:v>
                </c:pt>
                <c:pt idx="1">
                  <c:v>0.18</c:v>
                </c:pt>
                <c:pt idx="2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608000"/>
        <c:axId val="114609536"/>
      </c:barChart>
      <c:catAx>
        <c:axId val="1146080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4609536"/>
        <c:crosses val="autoZero"/>
        <c:auto val="1"/>
        <c:lblAlgn val="ctr"/>
        <c:lblOffset val="100"/>
        <c:noMultiLvlLbl val="0"/>
      </c:catAx>
      <c:valAx>
        <c:axId val="11460953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6080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Sheet1!$S$24</c:f>
              <c:strCache>
                <c:ptCount val="1"/>
                <c:pt idx="0">
                  <c:v>Regional</c:v>
                </c:pt>
              </c:strCache>
            </c:strRef>
          </c:tx>
          <c:invertIfNegative val="0"/>
          <c:cat>
            <c:strRef>
              <c:f>Sheet1!$R$25:$R$27</c:f>
              <c:strCache>
                <c:ptCount val="3"/>
                <c:pt idx="0">
                  <c:v>Continuous Good Times</c:v>
                </c:pt>
                <c:pt idx="1">
                  <c:v>Widespread Unemployment</c:v>
                </c:pt>
                <c:pt idx="2">
                  <c:v>Other</c:v>
                </c:pt>
              </c:strCache>
            </c:strRef>
          </c:cat>
          <c:val>
            <c:numRef>
              <c:f>Sheet1!$S$25:$S$27</c:f>
              <c:numCache>
                <c:formatCode>0%</c:formatCode>
                <c:ptCount val="3"/>
                <c:pt idx="0">
                  <c:v>0.37</c:v>
                </c:pt>
                <c:pt idx="1">
                  <c:v>0.56000000000000005</c:v>
                </c:pt>
                <c:pt idx="2">
                  <c:v>7.0000000000000007E-2</c:v>
                </c:pt>
              </c:numCache>
            </c:numRef>
          </c:val>
        </c:ser>
        <c:ser>
          <c:idx val="1"/>
          <c:order val="1"/>
          <c:tx>
            <c:strRef>
              <c:f>Sheet1!$T$24</c:f>
              <c:strCache>
                <c:ptCount val="1"/>
                <c:pt idx="0">
                  <c:v>Missouri</c:v>
                </c:pt>
              </c:strCache>
            </c:strRef>
          </c:tx>
          <c:invertIfNegative val="0"/>
          <c:cat>
            <c:strRef>
              <c:f>Sheet1!$R$25:$R$27</c:f>
              <c:strCache>
                <c:ptCount val="3"/>
                <c:pt idx="0">
                  <c:v>Continuous Good Times</c:v>
                </c:pt>
                <c:pt idx="1">
                  <c:v>Widespread Unemployment</c:v>
                </c:pt>
                <c:pt idx="2">
                  <c:v>Other</c:v>
                </c:pt>
              </c:strCache>
            </c:strRef>
          </c:cat>
          <c:val>
            <c:numRef>
              <c:f>Sheet1!$T$25:$T$27</c:f>
              <c:numCache>
                <c:formatCode>0%</c:formatCode>
                <c:ptCount val="3"/>
                <c:pt idx="0">
                  <c:v>0.36</c:v>
                </c:pt>
                <c:pt idx="1">
                  <c:v>0.56999999999999995</c:v>
                </c:pt>
                <c:pt idx="2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508544"/>
        <c:axId val="114510080"/>
      </c:barChart>
      <c:catAx>
        <c:axId val="11450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4510080"/>
        <c:crosses val="autoZero"/>
        <c:auto val="1"/>
        <c:lblAlgn val="ctr"/>
        <c:lblOffset val="100"/>
        <c:noMultiLvlLbl val="0"/>
      </c:catAx>
      <c:valAx>
        <c:axId val="11451008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508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Sheet1!$B$3:$N$3</c:f>
              <c:strCache>
                <c:ptCount val="11"/>
                <c:pt idx="0">
                  <c:v>12/31/2005</c:v>
                </c:pt>
                <c:pt idx="1">
                  <c:v>12/31/2006</c:v>
                </c:pt>
                <c:pt idx="2">
                  <c:v>12/31/2007</c:v>
                </c:pt>
                <c:pt idx="3">
                  <c:v>12/31/2008</c:v>
                </c:pt>
                <c:pt idx="4">
                  <c:v>12/31/2009</c:v>
                </c:pt>
                <c:pt idx="5">
                  <c:v>12/31/2010</c:v>
                </c:pt>
                <c:pt idx="6">
                  <c:v>12/31/2011</c:v>
                </c:pt>
                <c:pt idx="7">
                  <c:v>12/31/2012</c:v>
                </c:pt>
                <c:pt idx="8">
                  <c:v>12/31/2013</c:v>
                </c:pt>
                <c:pt idx="9">
                  <c:v>3/31/2014</c:v>
                </c:pt>
                <c:pt idx="10">
                  <c:v>6/30/2014</c:v>
                </c:pt>
              </c:strCache>
            </c:strRef>
          </c:cat>
          <c:val>
            <c:numRef>
              <c:f>Sheet1!$B$42:$N$42</c:f>
              <c:numCache>
                <c:formatCode>General</c:formatCode>
                <c:ptCount val="11"/>
                <c:pt idx="0">
                  <c:v>103430.74356385664</c:v>
                </c:pt>
                <c:pt idx="1">
                  <c:v>116550.41629739045</c:v>
                </c:pt>
                <c:pt idx="2">
                  <c:v>161184.34131807328</c:v>
                </c:pt>
                <c:pt idx="3">
                  <c:v>176605.93122924533</c:v>
                </c:pt>
                <c:pt idx="4">
                  <c:v>178097.45635221864</c:v>
                </c:pt>
                <c:pt idx="5">
                  <c:v>137820.06186838908</c:v>
                </c:pt>
                <c:pt idx="6">
                  <c:v>281639.51579883508</c:v>
                </c:pt>
                <c:pt idx="7">
                  <c:v>247072.80984870446</c:v>
                </c:pt>
                <c:pt idx="8">
                  <c:v>140035.06521739133</c:v>
                </c:pt>
                <c:pt idx="9">
                  <c:v>137074.18887945672</c:v>
                </c:pt>
                <c:pt idx="10">
                  <c:v>125397.61926798486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172352"/>
        <c:axId val="99173888"/>
      </c:barChart>
      <c:catAx>
        <c:axId val="99172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173888"/>
        <c:crosses val="autoZero"/>
        <c:auto val="1"/>
        <c:lblAlgn val="ctr"/>
        <c:lblOffset val="100"/>
        <c:noMultiLvlLbl val="0"/>
      </c:catAx>
      <c:valAx>
        <c:axId val="9917388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172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6"/>
              <c:layout>
                <c:manualLayout>
                  <c:x val="0"/>
                  <c:y val="0.11504733909667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2268518518518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.13188353506204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5432098765432098E-3"/>
                  <c:y val="0.15699023611107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.1880041882799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Sheet1!$C$1:$O$1</c:f>
              <c:strCache>
                <c:ptCount val="13"/>
                <c:pt idx="0">
                  <c:v>Fin</c:v>
                </c:pt>
                <c:pt idx="1">
                  <c:v>Gov</c:v>
                </c:pt>
                <c:pt idx="2">
                  <c:v>Health/Ed</c:v>
                </c:pt>
                <c:pt idx="3">
                  <c:v>Leisure</c:v>
                </c:pt>
                <c:pt idx="4">
                  <c:v>Mfg</c:v>
                </c:pt>
                <c:pt idx="5">
                  <c:v>Mining</c:v>
                </c:pt>
                <c:pt idx="6">
                  <c:v>Other Serv</c:v>
                </c:pt>
                <c:pt idx="7">
                  <c:v>PBS</c:v>
                </c:pt>
                <c:pt idx="8">
                  <c:v>Retail</c:v>
                </c:pt>
                <c:pt idx="9">
                  <c:v>Trans/Utility</c:v>
                </c:pt>
                <c:pt idx="10">
                  <c:v>Wholesale</c:v>
                </c:pt>
                <c:pt idx="11">
                  <c:v>Info</c:v>
                </c:pt>
                <c:pt idx="12">
                  <c:v>Construction</c:v>
                </c:pt>
              </c:strCache>
            </c:strRef>
          </c:cat>
          <c:val>
            <c:numRef>
              <c:f>Sheet1!$C$105:$O$105</c:f>
              <c:numCache>
                <c:formatCode>General</c:formatCode>
                <c:ptCount val="13"/>
                <c:pt idx="0">
                  <c:v>4.5999999999999943</c:v>
                </c:pt>
                <c:pt idx="1">
                  <c:v>3.8999999999999773</c:v>
                </c:pt>
                <c:pt idx="2">
                  <c:v>37.899999999999977</c:v>
                </c:pt>
                <c:pt idx="3">
                  <c:v>22.100000000000023</c:v>
                </c:pt>
                <c:pt idx="4">
                  <c:v>2.8999999999999773</c:v>
                </c:pt>
                <c:pt idx="5">
                  <c:v>0</c:v>
                </c:pt>
                <c:pt idx="6">
                  <c:v>-2.8000000000000114</c:v>
                </c:pt>
                <c:pt idx="7">
                  <c:v>50.599999999999966</c:v>
                </c:pt>
                <c:pt idx="8">
                  <c:v>-2.3000000000000114</c:v>
                </c:pt>
                <c:pt idx="9">
                  <c:v>-2.7999999999999972</c:v>
                </c:pt>
                <c:pt idx="10">
                  <c:v>4</c:v>
                </c:pt>
                <c:pt idx="11">
                  <c:v>-6.5</c:v>
                </c:pt>
                <c:pt idx="12">
                  <c:v>-9.1999999999999886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215232"/>
        <c:axId val="99216768"/>
      </c:barChart>
      <c:catAx>
        <c:axId val="99215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216768"/>
        <c:crosses val="autoZero"/>
        <c:auto val="1"/>
        <c:lblAlgn val="ctr"/>
        <c:lblOffset val="100"/>
        <c:noMultiLvlLbl val="0"/>
      </c:catAx>
      <c:valAx>
        <c:axId val="9921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215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2"/>
              <c:layout>
                <c:manualLayout>
                  <c:x val="2.829185424004443E-17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226851851851851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0185067526415994E-16"/>
                  <c:y val="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1316741696017772E-16"/>
                  <c:y val="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Sheet1!$C$1:$O$1</c:f>
              <c:strCache>
                <c:ptCount val="13"/>
                <c:pt idx="0">
                  <c:v>Fin</c:v>
                </c:pt>
                <c:pt idx="1">
                  <c:v>Gov</c:v>
                </c:pt>
                <c:pt idx="2">
                  <c:v>Health/Ed</c:v>
                </c:pt>
                <c:pt idx="3">
                  <c:v>Leisure</c:v>
                </c:pt>
                <c:pt idx="4">
                  <c:v>Mfg</c:v>
                </c:pt>
                <c:pt idx="5">
                  <c:v>Mining</c:v>
                </c:pt>
                <c:pt idx="6">
                  <c:v>Other Serv</c:v>
                </c:pt>
                <c:pt idx="7">
                  <c:v>PBS</c:v>
                </c:pt>
                <c:pt idx="8">
                  <c:v>Retail</c:v>
                </c:pt>
                <c:pt idx="9">
                  <c:v>Trans/Utility</c:v>
                </c:pt>
                <c:pt idx="10">
                  <c:v>Wholesale</c:v>
                </c:pt>
                <c:pt idx="11">
                  <c:v>Info</c:v>
                </c:pt>
                <c:pt idx="12">
                  <c:v>Construction</c:v>
                </c:pt>
              </c:strCache>
            </c:strRef>
          </c:cat>
          <c:val>
            <c:numRef>
              <c:f>Sheet1!$C$17:$O$17</c:f>
              <c:numCache>
                <c:formatCode>General</c:formatCode>
                <c:ptCount val="13"/>
                <c:pt idx="0">
                  <c:v>4.3000000000000114</c:v>
                </c:pt>
                <c:pt idx="1">
                  <c:v>6.3000000000000114</c:v>
                </c:pt>
                <c:pt idx="2">
                  <c:v>10.899999999999977</c:v>
                </c:pt>
                <c:pt idx="3">
                  <c:v>13</c:v>
                </c:pt>
                <c:pt idx="4">
                  <c:v>3.4999999999999716</c:v>
                </c:pt>
                <c:pt idx="5">
                  <c:v>0.1000000000000103</c:v>
                </c:pt>
                <c:pt idx="6">
                  <c:v>0.29999999999999716</c:v>
                </c:pt>
                <c:pt idx="7">
                  <c:v>13.799999999999955</c:v>
                </c:pt>
                <c:pt idx="8">
                  <c:v>-3.1000000000000227</c:v>
                </c:pt>
                <c:pt idx="9">
                  <c:v>1.0999999999999943</c:v>
                </c:pt>
                <c:pt idx="10">
                  <c:v>2.7000000000000028</c:v>
                </c:pt>
                <c:pt idx="11">
                  <c:v>-9.9999999999994316E-2</c:v>
                </c:pt>
                <c:pt idx="12">
                  <c:v>0.90000000000000568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643392"/>
        <c:axId val="99644928"/>
      </c:barChart>
      <c:catAx>
        <c:axId val="99643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9644928"/>
        <c:crosses val="autoZero"/>
        <c:auto val="1"/>
        <c:lblAlgn val="ctr"/>
        <c:lblOffset val="100"/>
        <c:noMultiLvlLbl val="0"/>
      </c:catAx>
      <c:valAx>
        <c:axId val="9964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9643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6"/>
              <c:layout>
                <c:manualLayout>
                  <c:x val="0"/>
                  <c:y val="0.162749894331880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.123028844911016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864197530864196E-3"/>
                  <c:y val="0.173974024975458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432098765432098E-3"/>
                  <c:y val="-3.367239193073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1728395061728392E-3"/>
                  <c:y val="0.367442685678163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0.30305152737660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Sheet1!$C$1:$O$1</c:f>
              <c:strCache>
                <c:ptCount val="13"/>
                <c:pt idx="0">
                  <c:v>Fin</c:v>
                </c:pt>
                <c:pt idx="1">
                  <c:v>Gov</c:v>
                </c:pt>
                <c:pt idx="2">
                  <c:v>Health/Ed</c:v>
                </c:pt>
                <c:pt idx="3">
                  <c:v>Leisure</c:v>
                </c:pt>
                <c:pt idx="4">
                  <c:v>Mfg</c:v>
                </c:pt>
                <c:pt idx="5">
                  <c:v>Mining</c:v>
                </c:pt>
                <c:pt idx="6">
                  <c:v>Other Serv</c:v>
                </c:pt>
                <c:pt idx="7">
                  <c:v>PBS</c:v>
                </c:pt>
                <c:pt idx="8">
                  <c:v>Retail</c:v>
                </c:pt>
                <c:pt idx="9">
                  <c:v>Trans/Utility</c:v>
                </c:pt>
                <c:pt idx="10">
                  <c:v>Wholesale</c:v>
                </c:pt>
                <c:pt idx="11">
                  <c:v>Info</c:v>
                </c:pt>
                <c:pt idx="12">
                  <c:v>Construction</c:v>
                </c:pt>
              </c:strCache>
            </c:strRef>
          </c:cat>
          <c:val>
            <c:numRef>
              <c:f>Sheet1!$C$107:$O$107</c:f>
              <c:numCache>
                <c:formatCode>0.0</c:formatCode>
                <c:ptCount val="13"/>
                <c:pt idx="0">
                  <c:v>2.8083028083028045</c:v>
                </c:pt>
                <c:pt idx="1">
                  <c:v>0.86168802474590744</c:v>
                </c:pt>
                <c:pt idx="2">
                  <c:v>9.3326766806205299</c:v>
                </c:pt>
                <c:pt idx="3">
                  <c:v>8.0804387568555853</c:v>
                </c:pt>
                <c:pt idx="4">
                  <c:v>1.1439842209072888</c:v>
                </c:pt>
                <c:pt idx="5">
                  <c:v>0</c:v>
                </c:pt>
                <c:pt idx="6">
                  <c:v>-2.3648648648648742</c:v>
                </c:pt>
                <c:pt idx="7">
                  <c:v>16.202369516490542</c:v>
                </c:pt>
                <c:pt idx="8">
                  <c:v>-0.76462765957447187</c:v>
                </c:pt>
                <c:pt idx="9">
                  <c:v>-2.8112449799196759</c:v>
                </c:pt>
                <c:pt idx="10">
                  <c:v>3.3984706881903146</c:v>
                </c:pt>
                <c:pt idx="11">
                  <c:v>-10.124610591900311</c:v>
                </c:pt>
                <c:pt idx="12">
                  <c:v>-7.7571669477234302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71424"/>
        <c:axId val="101272960"/>
      </c:barChart>
      <c:catAx>
        <c:axId val="101271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272960"/>
        <c:crosses val="autoZero"/>
        <c:auto val="1"/>
        <c:lblAlgn val="ctr"/>
        <c:lblOffset val="100"/>
        <c:noMultiLvlLbl val="0"/>
      </c:catAx>
      <c:valAx>
        <c:axId val="1012729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271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293056"/>
        <c:axId val="101303040"/>
      </c:barChart>
      <c:catAx>
        <c:axId val="101293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303040"/>
        <c:crosses val="autoZero"/>
        <c:auto val="1"/>
        <c:lblAlgn val="ctr"/>
        <c:lblOffset val="100"/>
        <c:noMultiLvlLbl val="0"/>
      </c:catAx>
      <c:valAx>
        <c:axId val="10130304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1293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1982</c:v>
          </c:tx>
          <c:marker>
            <c:symbol val="none"/>
          </c:marker>
          <c:cat>
            <c:numRef>
              <c:f>Sheet4!$D$313:$D$376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Sheet4!$C$85:$C$148</c:f>
              <c:numCache>
                <c:formatCode>General</c:formatCode>
                <c:ptCount val="64"/>
                <c:pt idx="0">
                  <c:v>100.00000614073141</c:v>
                </c:pt>
                <c:pt idx="1">
                  <c:v>100.09871073003514</c:v>
                </c:pt>
                <c:pt idx="2">
                  <c:v>100.38366984608376</c:v>
                </c:pt>
                <c:pt idx="3">
                  <c:v>100.43797338009361</c:v>
                </c:pt>
                <c:pt idx="4">
                  <c:v>100.33635676721579</c:v>
                </c:pt>
                <c:pt idx="5">
                  <c:v>100.68654035845587</c:v>
                </c:pt>
                <c:pt idx="6">
                  <c:v>100.96655612356776</c:v>
                </c:pt>
                <c:pt idx="7">
                  <c:v>101.47829305994074</c:v>
                </c:pt>
                <c:pt idx="8">
                  <c:v>100.66928019709667</c:v>
                </c:pt>
                <c:pt idx="9">
                  <c:v>101.6378188532741</c:v>
                </c:pt>
                <c:pt idx="10">
                  <c:v>103.39082794863874</c:v>
                </c:pt>
                <c:pt idx="11">
                  <c:v>103.1293968700129</c:v>
                </c:pt>
                <c:pt idx="12">
                  <c:v>103.60234869249838</c:v>
                </c:pt>
                <c:pt idx="13">
                  <c:v>103.93927578620344</c:v>
                </c:pt>
                <c:pt idx="14">
                  <c:v>104.60355891909956</c:v>
                </c:pt>
                <c:pt idx="15">
                  <c:v>105.59655406828543</c:v>
                </c:pt>
                <c:pt idx="16">
                  <c:v>105.66329484381127</c:v>
                </c:pt>
                <c:pt idx="17">
                  <c:v>105.90395005188383</c:v>
                </c:pt>
                <c:pt idx="18">
                  <c:v>106.43392134484561</c:v>
                </c:pt>
                <c:pt idx="19">
                  <c:v>107.11808189621397</c:v>
                </c:pt>
                <c:pt idx="20">
                  <c:v>105.3656127487901</c:v>
                </c:pt>
                <c:pt idx="21">
                  <c:v>106.61627004180181</c:v>
                </c:pt>
                <c:pt idx="22">
                  <c:v>108.28557059841152</c:v>
                </c:pt>
                <c:pt idx="23">
                  <c:v>107.9984839155498</c:v>
                </c:pt>
                <c:pt idx="24">
                  <c:v>108.51192974710004</c:v>
                </c:pt>
                <c:pt idx="25">
                  <c:v>108.81881232468578</c:v>
                </c:pt>
                <c:pt idx="26">
                  <c:v>108.77247829146397</c:v>
                </c:pt>
                <c:pt idx="27">
                  <c:v>108.57664306345845</c:v>
                </c:pt>
                <c:pt idx="28">
                  <c:v>108.93266526201828</c:v>
                </c:pt>
                <c:pt idx="29">
                  <c:v>109.38043921760891</c:v>
                </c:pt>
                <c:pt idx="30">
                  <c:v>109.74121687058167</c:v>
                </c:pt>
                <c:pt idx="31">
                  <c:v>110.13828025392722</c:v>
                </c:pt>
                <c:pt idx="32">
                  <c:v>110.52584542770137</c:v>
                </c:pt>
                <c:pt idx="33">
                  <c:v>111.03711472073248</c:v>
                </c:pt>
                <c:pt idx="34">
                  <c:v>110.68029480741946</c:v>
                </c:pt>
                <c:pt idx="35">
                  <c:v>110.78910043474568</c:v>
                </c:pt>
                <c:pt idx="36">
                  <c:v>110.73699350765803</c:v>
                </c:pt>
                <c:pt idx="37">
                  <c:v>110.71429080870247</c:v>
                </c:pt>
                <c:pt idx="38">
                  <c:v>111.46473514780672</c:v>
                </c:pt>
                <c:pt idx="39">
                  <c:v>111.43331196508237</c:v>
                </c:pt>
                <c:pt idx="40">
                  <c:v>111.73775814339255</c:v>
                </c:pt>
                <c:pt idx="41">
                  <c:v>112.04312650070558</c:v>
                </c:pt>
                <c:pt idx="42">
                  <c:v>112.27004921158239</c:v>
                </c:pt>
                <c:pt idx="43">
                  <c:v>112.2128495497072</c:v>
                </c:pt>
                <c:pt idx="44">
                  <c:v>112.85856511458128</c:v>
                </c:pt>
                <c:pt idx="45">
                  <c:v>113.105999172228</c:v>
                </c:pt>
                <c:pt idx="46">
                  <c:v>112.90071959593737</c:v>
                </c:pt>
                <c:pt idx="47">
                  <c:v>112.99663883103501</c:v>
                </c:pt>
                <c:pt idx="48">
                  <c:v>113.49523892697053</c:v>
                </c:pt>
                <c:pt idx="49">
                  <c:v>113.64160531644927</c:v>
                </c:pt>
                <c:pt idx="50">
                  <c:v>114.03436214941487</c:v>
                </c:pt>
                <c:pt idx="51">
                  <c:v>114.388573591259</c:v>
                </c:pt>
                <c:pt idx="52">
                  <c:v>114.45756908736919</c:v>
                </c:pt>
                <c:pt idx="53">
                  <c:v>114.66463277172032</c:v>
                </c:pt>
                <c:pt idx="54">
                  <c:v>114.82836445215672</c:v>
                </c:pt>
                <c:pt idx="55">
                  <c:v>115.17175979917712</c:v>
                </c:pt>
                <c:pt idx="56">
                  <c:v>115.41857902269336</c:v>
                </c:pt>
                <c:pt idx="57">
                  <c:v>115.56112233138506</c:v>
                </c:pt>
                <c:pt idx="58">
                  <c:v>116.14210419762973</c:v>
                </c:pt>
                <c:pt idx="59">
                  <c:v>116.65805670563489</c:v>
                </c:pt>
                <c:pt idx="60">
                  <c:v>116.55191720994644</c:v>
                </c:pt>
                <c:pt idx="61">
                  <c:v>117.04299256043626</c:v>
                </c:pt>
                <c:pt idx="62">
                  <c:v>116.89574287103122</c:v>
                </c:pt>
                <c:pt idx="63">
                  <c:v>117.35533906677919</c:v>
                </c:pt>
              </c:numCache>
            </c:numRef>
          </c:val>
          <c:smooth val="0"/>
        </c:ser>
        <c:ser>
          <c:idx val="1"/>
          <c:order val="1"/>
          <c:tx>
            <c:v>1992</c:v>
          </c:tx>
          <c:marker>
            <c:symbol val="none"/>
          </c:marker>
          <c:cat>
            <c:numRef>
              <c:f>Sheet4!$D$313:$D$376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Sheet4!$C$185:$C$248</c:f>
              <c:numCache>
                <c:formatCode>General</c:formatCode>
                <c:ptCount val="64"/>
                <c:pt idx="0">
                  <c:v>100.0000196553827</c:v>
                </c:pt>
                <c:pt idx="1">
                  <c:v>99.351424917372313</c:v>
                </c:pt>
                <c:pt idx="2">
                  <c:v>99.572543251821827</c:v>
                </c:pt>
                <c:pt idx="3">
                  <c:v>99.670436154894531</c:v>
                </c:pt>
                <c:pt idx="4">
                  <c:v>99.988302760674458</c:v>
                </c:pt>
                <c:pt idx="5">
                  <c:v>100.26525897604918</c:v>
                </c:pt>
                <c:pt idx="6">
                  <c:v>100.28481922190342</c:v>
                </c:pt>
                <c:pt idx="7">
                  <c:v>100.14274408775445</c:v>
                </c:pt>
                <c:pt idx="8">
                  <c:v>100.08932478743175</c:v>
                </c:pt>
                <c:pt idx="9">
                  <c:v>100.37466730777838</c:v>
                </c:pt>
                <c:pt idx="10">
                  <c:v>100.32320366338305</c:v>
                </c:pt>
                <c:pt idx="11">
                  <c:v>100.57236852561925</c:v>
                </c:pt>
                <c:pt idx="12">
                  <c:v>100.57623533253062</c:v>
                </c:pt>
                <c:pt idx="13">
                  <c:v>100.78747055395259</c:v>
                </c:pt>
                <c:pt idx="14">
                  <c:v>101.00763083577982</c:v>
                </c:pt>
                <c:pt idx="15">
                  <c:v>100.9245941571135</c:v>
                </c:pt>
                <c:pt idx="16">
                  <c:v>101.24986337199202</c:v>
                </c:pt>
                <c:pt idx="17">
                  <c:v>101.19361750310372</c:v>
                </c:pt>
                <c:pt idx="18">
                  <c:v>101.30614172707237</c:v>
                </c:pt>
                <c:pt idx="19">
                  <c:v>101.48839977117173</c:v>
                </c:pt>
                <c:pt idx="20">
                  <c:v>101.48778022924955</c:v>
                </c:pt>
                <c:pt idx="21">
                  <c:v>101.55050348066005</c:v>
                </c:pt>
                <c:pt idx="22">
                  <c:v>101.86825847929406</c:v>
                </c:pt>
                <c:pt idx="23">
                  <c:v>102.51105578379097</c:v>
                </c:pt>
                <c:pt idx="24">
                  <c:v>102.39551824361494</c:v>
                </c:pt>
                <c:pt idx="25">
                  <c:v>103.14387021217466</c:v>
                </c:pt>
                <c:pt idx="26">
                  <c:v>103.5247910454723</c:v>
                </c:pt>
                <c:pt idx="27">
                  <c:v>103.58281715034967</c:v>
                </c:pt>
                <c:pt idx="28">
                  <c:v>103.78274849649362</c:v>
                </c:pt>
                <c:pt idx="29">
                  <c:v>103.73898860751223</c:v>
                </c:pt>
                <c:pt idx="30">
                  <c:v>104.20907257281043</c:v>
                </c:pt>
                <c:pt idx="31">
                  <c:v>104.72854599043664</c:v>
                </c:pt>
                <c:pt idx="32">
                  <c:v>105.06941761464361</c:v>
                </c:pt>
                <c:pt idx="33">
                  <c:v>105.37962200769122</c:v>
                </c:pt>
                <c:pt idx="34">
                  <c:v>105.64905591498103</c:v>
                </c:pt>
                <c:pt idx="35">
                  <c:v>105.5057899832637</c:v>
                </c:pt>
                <c:pt idx="36">
                  <c:v>105.7464681959891</c:v>
                </c:pt>
                <c:pt idx="37">
                  <c:v>106.03769596683262</c:v>
                </c:pt>
                <c:pt idx="38">
                  <c:v>106.33970316886681</c:v>
                </c:pt>
                <c:pt idx="39">
                  <c:v>106.91630739899354</c:v>
                </c:pt>
                <c:pt idx="40">
                  <c:v>107.22748747076506</c:v>
                </c:pt>
                <c:pt idx="41">
                  <c:v>107.52611001312493</c:v>
                </c:pt>
                <c:pt idx="42">
                  <c:v>107.70517907956621</c:v>
                </c:pt>
                <c:pt idx="43">
                  <c:v>107.99795964405369</c:v>
                </c:pt>
                <c:pt idx="44">
                  <c:v>108.27634761121669</c:v>
                </c:pt>
                <c:pt idx="45">
                  <c:v>108.67172593718655</c:v>
                </c:pt>
                <c:pt idx="46">
                  <c:v>108.31590366618305</c:v>
                </c:pt>
                <c:pt idx="47">
                  <c:v>108.64112959652701</c:v>
                </c:pt>
                <c:pt idx="48">
                  <c:v>108.98815827353334</c:v>
                </c:pt>
                <c:pt idx="49">
                  <c:v>108.79726174263233</c:v>
                </c:pt>
                <c:pt idx="50">
                  <c:v>108.68643297718918</c:v>
                </c:pt>
                <c:pt idx="51">
                  <c:v>108.98547418819354</c:v>
                </c:pt>
                <c:pt idx="52">
                  <c:v>108.91387296096073</c:v>
                </c:pt>
                <c:pt idx="53">
                  <c:v>109.29182392716945</c:v>
                </c:pt>
                <c:pt idx="54">
                  <c:v>109.80728250504687</c:v>
                </c:pt>
                <c:pt idx="55">
                  <c:v>109.56999004685952</c:v>
                </c:pt>
                <c:pt idx="56">
                  <c:v>109.76414792462793</c:v>
                </c:pt>
                <c:pt idx="57">
                  <c:v>110.0944745078382</c:v>
                </c:pt>
                <c:pt idx="58">
                  <c:v>110.32652674260375</c:v>
                </c:pt>
                <c:pt idx="59">
                  <c:v>110.31897527973342</c:v>
                </c:pt>
                <c:pt idx="60">
                  <c:v>110.64090503401253</c:v>
                </c:pt>
                <c:pt idx="61">
                  <c:v>110.86417351732969</c:v>
                </c:pt>
                <c:pt idx="62">
                  <c:v>110.94086062505343</c:v>
                </c:pt>
                <c:pt idx="63">
                  <c:v>110.69494043329959</c:v>
                </c:pt>
              </c:numCache>
            </c:numRef>
          </c:val>
          <c:smooth val="0"/>
        </c:ser>
        <c:ser>
          <c:idx val="2"/>
          <c:order val="2"/>
          <c:tx>
            <c:v>2001</c:v>
          </c:tx>
          <c:marker>
            <c:symbol val="none"/>
          </c:marker>
          <c:cat>
            <c:numRef>
              <c:f>Sheet4!$D$313:$D$376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Sheet4!$C$313:$C$376</c:f>
              <c:numCache>
                <c:formatCode>General</c:formatCode>
                <c:ptCount val="64"/>
                <c:pt idx="0">
                  <c:v>100.00000878772404</c:v>
                </c:pt>
                <c:pt idx="1">
                  <c:v>99.918391299036628</c:v>
                </c:pt>
                <c:pt idx="2">
                  <c:v>100.22793037901752</c:v>
                </c:pt>
                <c:pt idx="3">
                  <c:v>100.06073761784442</c:v>
                </c:pt>
                <c:pt idx="4">
                  <c:v>99.908656971863209</c:v>
                </c:pt>
                <c:pt idx="5">
                  <c:v>99.48871565398116</c:v>
                </c:pt>
                <c:pt idx="6">
                  <c:v>99.491717675374304</c:v>
                </c:pt>
                <c:pt idx="7">
                  <c:v>99.458962277891771</c:v>
                </c:pt>
                <c:pt idx="8">
                  <c:v>99.00599123052659</c:v>
                </c:pt>
                <c:pt idx="9">
                  <c:v>99.338754759438942</c:v>
                </c:pt>
                <c:pt idx="10">
                  <c:v>99.745744295901119</c:v>
                </c:pt>
                <c:pt idx="11">
                  <c:v>99.509172040207943</c:v>
                </c:pt>
                <c:pt idx="12">
                  <c:v>99.590106677125419</c:v>
                </c:pt>
                <c:pt idx="13">
                  <c:v>99.59405027434488</c:v>
                </c:pt>
                <c:pt idx="14">
                  <c:v>99.423596945885635</c:v>
                </c:pt>
                <c:pt idx="15">
                  <c:v>99.173216566543786</c:v>
                </c:pt>
                <c:pt idx="16">
                  <c:v>98.954224447383638</c:v>
                </c:pt>
                <c:pt idx="17">
                  <c:v>98.901323620514631</c:v>
                </c:pt>
                <c:pt idx="18">
                  <c:v>98.895096846879625</c:v>
                </c:pt>
                <c:pt idx="19">
                  <c:v>98.826164493797648</c:v>
                </c:pt>
                <c:pt idx="20">
                  <c:v>98.785215931958177</c:v>
                </c:pt>
                <c:pt idx="21">
                  <c:v>98.784025522746148</c:v>
                </c:pt>
                <c:pt idx="22">
                  <c:v>98.881258112938227</c:v>
                </c:pt>
                <c:pt idx="23">
                  <c:v>99.085144175660261</c:v>
                </c:pt>
                <c:pt idx="24">
                  <c:v>98.834172539998008</c:v>
                </c:pt>
                <c:pt idx="25">
                  <c:v>98.844736953677142</c:v>
                </c:pt>
                <c:pt idx="26">
                  <c:v>99.019709276101551</c:v>
                </c:pt>
                <c:pt idx="27">
                  <c:v>98.721435384782623</c:v>
                </c:pt>
                <c:pt idx="28">
                  <c:v>99.050891068804091</c:v>
                </c:pt>
                <c:pt idx="29">
                  <c:v>99.342023218614074</c:v>
                </c:pt>
                <c:pt idx="30">
                  <c:v>99.230316344511593</c:v>
                </c:pt>
                <c:pt idx="31">
                  <c:v>99.403402238680769</c:v>
                </c:pt>
                <c:pt idx="32">
                  <c:v>99.479492748456948</c:v>
                </c:pt>
                <c:pt idx="33">
                  <c:v>99.568797662694337</c:v>
                </c:pt>
                <c:pt idx="34">
                  <c:v>99.723253174136048</c:v>
                </c:pt>
                <c:pt idx="35">
                  <c:v>100.06419962818511</c:v>
                </c:pt>
                <c:pt idx="36">
                  <c:v>99.999436203743542</c:v>
                </c:pt>
                <c:pt idx="37">
                  <c:v>100.06063887653399</c:v>
                </c:pt>
                <c:pt idx="38">
                  <c:v>100.02480447616722</c:v>
                </c:pt>
                <c:pt idx="39">
                  <c:v>100.28062823934494</c:v>
                </c:pt>
                <c:pt idx="40">
                  <c:v>100.41790797670997</c:v>
                </c:pt>
                <c:pt idx="41">
                  <c:v>101.05775781081998</c:v>
                </c:pt>
                <c:pt idx="42">
                  <c:v>100.87024211465985</c:v>
                </c:pt>
                <c:pt idx="43">
                  <c:v>100.90423587753683</c:v>
                </c:pt>
                <c:pt idx="44">
                  <c:v>101.30469341141513</c:v>
                </c:pt>
                <c:pt idx="45">
                  <c:v>101.4676557446577</c:v>
                </c:pt>
                <c:pt idx="46">
                  <c:v>101.31214219062929</c:v>
                </c:pt>
                <c:pt idx="47">
                  <c:v>101.29195724107576</c:v>
                </c:pt>
                <c:pt idx="48">
                  <c:v>101.42774997069432</c:v>
                </c:pt>
                <c:pt idx="49">
                  <c:v>101.57576343534531</c:v>
                </c:pt>
                <c:pt idx="50">
                  <c:v>101.95411578646994</c:v>
                </c:pt>
                <c:pt idx="51">
                  <c:v>102.22731951557968</c:v>
                </c:pt>
                <c:pt idx="52">
                  <c:v>102.37618337494668</c:v>
                </c:pt>
                <c:pt idx="53">
                  <c:v>102.37479470171679</c:v>
                </c:pt>
                <c:pt idx="54">
                  <c:v>102.31058882131749</c:v>
                </c:pt>
                <c:pt idx="55">
                  <c:v>102.42563048509959</c:v>
                </c:pt>
                <c:pt idx="56">
                  <c:v>102.46533048004989</c:v>
                </c:pt>
                <c:pt idx="57">
                  <c:v>102.38338217926102</c:v>
                </c:pt>
                <c:pt idx="58">
                  <c:v>102.50553673679129</c:v>
                </c:pt>
                <c:pt idx="59">
                  <c:v>102.56828416896755</c:v>
                </c:pt>
                <c:pt idx="60">
                  <c:v>102.78287113898037</c:v>
                </c:pt>
                <c:pt idx="61">
                  <c:v>103.00653384488352</c:v>
                </c:pt>
                <c:pt idx="62">
                  <c:v>102.84242123519698</c:v>
                </c:pt>
                <c:pt idx="63">
                  <c:v>102.96330548862986</c:v>
                </c:pt>
              </c:numCache>
            </c:numRef>
          </c:val>
          <c:smooth val="0"/>
        </c:ser>
        <c:ser>
          <c:idx val="3"/>
          <c:order val="3"/>
          <c:tx>
            <c:v>2009</c:v>
          </c:tx>
          <c:marker>
            <c:symbol val="none"/>
          </c:marker>
          <c:cat>
            <c:numRef>
              <c:f>Sheet4!$D$313:$D$376</c:f>
              <c:numCache>
                <c:formatCode>General</c:formatCode>
                <c:ptCount val="6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</c:numCache>
            </c:numRef>
          </c:cat>
          <c:val>
            <c:numRef>
              <c:f>Sheet4!$C$404:$C$467</c:f>
              <c:numCache>
                <c:formatCode>General</c:formatCode>
                <c:ptCount val="64"/>
                <c:pt idx="0">
                  <c:v>100.00000715944918</c:v>
                </c:pt>
                <c:pt idx="1">
                  <c:v>99.729792612233723</c:v>
                </c:pt>
                <c:pt idx="2">
                  <c:v>99.518498035511129</c:v>
                </c:pt>
                <c:pt idx="3">
                  <c:v>99.35456960685336</c:v>
                </c:pt>
                <c:pt idx="4">
                  <c:v>99.1913943901517</c:v>
                </c:pt>
                <c:pt idx="5">
                  <c:v>99.029915998488207</c:v>
                </c:pt>
                <c:pt idx="6">
                  <c:v>98.952614027823458</c:v>
                </c:pt>
                <c:pt idx="7">
                  <c:v>98.597594680997418</c:v>
                </c:pt>
                <c:pt idx="8">
                  <c:v>98.725320660052347</c:v>
                </c:pt>
                <c:pt idx="9">
                  <c:v>98.824447768190154</c:v>
                </c:pt>
                <c:pt idx="10">
                  <c:v>98.976649272236585</c:v>
                </c:pt>
                <c:pt idx="11">
                  <c:v>99.007282470576186</c:v>
                </c:pt>
                <c:pt idx="12">
                  <c:v>98.812878922211354</c:v>
                </c:pt>
                <c:pt idx="13">
                  <c:v>98.797378688978284</c:v>
                </c:pt>
                <c:pt idx="14">
                  <c:v>99.325904446168096</c:v>
                </c:pt>
                <c:pt idx="15">
                  <c:v>98.959426150968596</c:v>
                </c:pt>
                <c:pt idx="16">
                  <c:v>99.041669459224607</c:v>
                </c:pt>
                <c:pt idx="17">
                  <c:v>98.978860491214675</c:v>
                </c:pt>
                <c:pt idx="18">
                  <c:v>98.938929857228047</c:v>
                </c:pt>
                <c:pt idx="19">
                  <c:v>98.957562088255401</c:v>
                </c:pt>
                <c:pt idx="20">
                  <c:v>98.837074434270292</c:v>
                </c:pt>
                <c:pt idx="21">
                  <c:v>99.081925655569819</c:v>
                </c:pt>
                <c:pt idx="22">
                  <c:v>99.468564910655118</c:v>
                </c:pt>
                <c:pt idx="23">
                  <c:v>99.234906518642248</c:v>
                </c:pt>
                <c:pt idx="24">
                  <c:v>99.144590953894081</c:v>
                </c:pt>
                <c:pt idx="25">
                  <c:v>99.380648532535176</c:v>
                </c:pt>
                <c:pt idx="26">
                  <c:v>99.181071957476178</c:v>
                </c:pt>
                <c:pt idx="27">
                  <c:v>99.357957735418694</c:v>
                </c:pt>
                <c:pt idx="28">
                  <c:v>99.263203019702686</c:v>
                </c:pt>
                <c:pt idx="29">
                  <c:v>99.342316365213392</c:v>
                </c:pt>
                <c:pt idx="30">
                  <c:v>99.456375498094914</c:v>
                </c:pt>
                <c:pt idx="31">
                  <c:v>99.655138286638916</c:v>
                </c:pt>
                <c:pt idx="32">
                  <c:v>99.75365892777441</c:v>
                </c:pt>
                <c:pt idx="33">
                  <c:v>99.839268751820981</c:v>
                </c:pt>
                <c:pt idx="34">
                  <c:v>99.717178367958269</c:v>
                </c:pt>
                <c:pt idx="35">
                  <c:v>99.75845756307821</c:v>
                </c:pt>
                <c:pt idx="36">
                  <c:v>99.968089371227038</c:v>
                </c:pt>
                <c:pt idx="37">
                  <c:v>100.02830568297432</c:v>
                </c:pt>
                <c:pt idx="38">
                  <c:v>100.2232813964753</c:v>
                </c:pt>
                <c:pt idx="39">
                  <c:v>100.22787976337908</c:v>
                </c:pt>
                <c:pt idx="40">
                  <c:v>100.44636165191407</c:v>
                </c:pt>
                <c:pt idx="41">
                  <c:v>100.67197651233614</c:v>
                </c:pt>
                <c:pt idx="42">
                  <c:v>100.81930348342543</c:v>
                </c:pt>
                <c:pt idx="43">
                  <c:v>100.92455462831529</c:v>
                </c:pt>
                <c:pt idx="44">
                  <c:v>101.32233318622748</c:v>
                </c:pt>
                <c:pt idx="45">
                  <c:v>101.06589040404836</c:v>
                </c:pt>
                <c:pt idx="46">
                  <c:v>101.31693358146296</c:v>
                </c:pt>
                <c:pt idx="47">
                  <c:v>101.44096098769289</c:v>
                </c:pt>
                <c:pt idx="48">
                  <c:v>101.48093945639711</c:v>
                </c:pt>
                <c:pt idx="49">
                  <c:v>101.45049846158585</c:v>
                </c:pt>
                <c:pt idx="50">
                  <c:v>101.68168543240317</c:v>
                </c:pt>
                <c:pt idx="51">
                  <c:v>101.72642614242142</c:v>
                </c:pt>
                <c:pt idx="52">
                  <c:v>101.98758588354606</c:v>
                </c:pt>
                <c:pt idx="53">
                  <c:v>102.25874029158095</c:v>
                </c:pt>
                <c:pt idx="54">
                  <c:v>102.18851387110016</c:v>
                </c:pt>
                <c:pt idx="55">
                  <c:v>102.29949042398212</c:v>
                </c:pt>
                <c:pt idx="56">
                  <c:v>102.42234688785629</c:v>
                </c:pt>
                <c:pt idx="57">
                  <c:v>102.65275278319118</c:v>
                </c:pt>
                <c:pt idx="58">
                  <c:v>102.86361122043479</c:v>
                </c:pt>
                <c:pt idx="59">
                  <c:v>103.00622645831783</c:v>
                </c:pt>
                <c:pt idx="60">
                  <c:v>103.19867746675226</c:v>
                </c:pt>
                <c:pt idx="61">
                  <c:v>103.49405733269646</c:v>
                </c:pt>
                <c:pt idx="62">
                  <c:v>103.34826894497743</c:v>
                </c:pt>
                <c:pt idx="63">
                  <c:v>103.77956981527909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603584"/>
        <c:axId val="101629952"/>
      </c:lineChart>
      <c:catAx>
        <c:axId val="10160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29952"/>
        <c:crosses val="autoZero"/>
        <c:auto val="1"/>
        <c:lblAlgn val="ctr"/>
        <c:lblOffset val="100"/>
        <c:noMultiLvlLbl val="0"/>
      </c:catAx>
      <c:valAx>
        <c:axId val="101629952"/>
        <c:scaling>
          <c:orientation val="minMax"/>
          <c:max val="120"/>
          <c:min val="9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03584"/>
        <c:crosses val="autoZero"/>
        <c:crossBetween val="between"/>
        <c:majorUnit val="4"/>
      </c:valAx>
    </c:plotArea>
    <c:legend>
      <c:legendPos val="b"/>
      <c:layout/>
      <c:overlay val="0"/>
      <c:txPr>
        <a:bodyPr/>
        <a:lstStyle/>
        <a:p>
          <a:pPr>
            <a:defRPr sz="147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'Mo Tax Revenues'!$Y$511:$Y$520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'Mo Tax Revenues'!$Z$511:$Z$520</c:f>
              <c:numCache>
                <c:formatCode>General</c:formatCode>
                <c:ptCount val="10"/>
                <c:pt idx="0">
                  <c:v>2331.9162982005146</c:v>
                </c:pt>
                <c:pt idx="1">
                  <c:v>2269.5905864958104</c:v>
                </c:pt>
                <c:pt idx="2">
                  <c:v>2265.7343342036556</c:v>
                </c:pt>
                <c:pt idx="3">
                  <c:v>2115.0926581815688</c:v>
                </c:pt>
                <c:pt idx="4">
                  <c:v>2016.9646673744626</c:v>
                </c:pt>
                <c:pt idx="5">
                  <c:v>1900.3901085036589</c:v>
                </c:pt>
                <c:pt idx="6">
                  <c:v>1855.586385022284</c:v>
                </c:pt>
                <c:pt idx="7">
                  <c:v>1885.7192846373071</c:v>
                </c:pt>
                <c:pt idx="8">
                  <c:v>1882.9369090037003</c:v>
                </c:pt>
                <c:pt idx="9">
                  <c:v>1912.6711923572334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54912"/>
        <c:axId val="101656448"/>
      </c:barChart>
      <c:catAx>
        <c:axId val="101654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56448"/>
        <c:crosses val="autoZero"/>
        <c:auto val="1"/>
        <c:lblAlgn val="ctr"/>
        <c:lblOffset val="100"/>
        <c:noMultiLvlLbl val="0"/>
      </c:catAx>
      <c:valAx>
        <c:axId val="1016564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0165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659008"/>
        <c:axId val="101699584"/>
      </c:barChart>
      <c:catAx>
        <c:axId val="10165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1699584"/>
        <c:crosses val="autoZero"/>
        <c:auto val="1"/>
        <c:lblAlgn val="ctr"/>
        <c:lblOffset val="100"/>
        <c:noMultiLvlLbl val="0"/>
      </c:catAx>
      <c:valAx>
        <c:axId val="10169958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659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2378-6CF1-4B10-96C9-58CE1FACC630}" type="datetimeFigureOut">
              <a:rPr lang="en-US" smtClean="0"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A93F2-EC48-4BAD-BB8B-F15D5ACF7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E513B61-B6D3-43FC-9FCB-2EB2961B3A6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CCF2B4-F139-4145-B7E5-30EBE4B41C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24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3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438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Missouri Employment</a:t>
            </a:r>
            <a:r>
              <a:rPr lang="en-US" baseline="0" dirty="0" smtClean="0"/>
              <a:t> in thousands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CF2B4-F139-4145-B7E5-30EBE4B41CF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9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242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8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234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4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3498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269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84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73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42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7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E3A-03B1-4D82-BDD5-53F52FCEFC1C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7CE3A-03B1-4D82-BDD5-53F52FCEFC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F36-F172-44F1-9DCE-E441DB6F9E4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99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2015 Missouri Economic Forecast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Dr</a:t>
            </a:r>
            <a:r>
              <a:rPr lang="en-US" sz="2000" dirty="0" smtClean="0">
                <a:solidFill>
                  <a:schemeClr val="tx1"/>
                </a:solidFill>
              </a:rPr>
              <a:t>. David Mitchell, Director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Bureau of Economic Research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Professor of Economics</a:t>
            </a:r>
          </a:p>
          <a:p>
            <a:endParaRPr lang="en-US" dirty="0"/>
          </a:p>
        </p:txBody>
      </p:sp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718" y="4038600"/>
            <a:ext cx="3252012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 descr="C:\Users\David\Dropbox\Bureau of Economic Research\MSU 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62475"/>
            <a:ext cx="26860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160" y="383968"/>
            <a:ext cx="2992840" cy="33498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Change in Real Weekly Wages Since Recession Start </a:t>
            </a:r>
            <a:endParaRPr lang="en-US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5791200" cy="626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74960" y="304800"/>
            <a:ext cx="76200" cy="624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" y="6553200"/>
            <a:ext cx="5846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80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Missouri Unemployment Rate</a:t>
            </a:r>
            <a:endParaRPr lang="en-US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1"/>
            <a:ext cx="6489756" cy="5066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60576" y="322289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6.3%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0" y="143319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9.6%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Major City Unemployment Rates</a:t>
            </a:r>
            <a:endParaRPr 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96639"/>
            <a:ext cx="6248400" cy="553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01607" y="2996762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6.4%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Unemployment Rates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324600" cy="560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04278" y="3324319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4.9%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04278" y="2863334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6.0%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06" y="1066800"/>
            <a:ext cx="7652164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095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06" y="1066800"/>
            <a:ext cx="7652164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Brace 2"/>
          <p:cNvSpPr/>
          <p:nvPr/>
        </p:nvSpPr>
        <p:spPr>
          <a:xfrm rot="1952508">
            <a:off x="7827786" y="2913791"/>
            <a:ext cx="609600" cy="1800431"/>
          </a:xfrm>
          <a:prstGeom prst="rightBrace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02311" y="4822917"/>
            <a:ext cx="1467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+ 55,800 over</a:t>
            </a:r>
          </a:p>
          <a:p>
            <a:r>
              <a:rPr lang="en-US" dirty="0" smtClean="0"/>
              <a:t>27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57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678433" cy="534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5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Labor Force in Missouri</a:t>
            </a:r>
            <a:br>
              <a:rPr lang="en-US" sz="4000" dirty="0" smtClean="0"/>
            </a:br>
            <a:endParaRPr lang="en-US" sz="40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299" y="1219201"/>
            <a:ext cx="7535501" cy="5240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0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Missouri Employment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1752600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*Peak  2,811K (2/2008)</a:t>
            </a:r>
          </a:p>
          <a:p>
            <a:endParaRPr lang="en-US" dirty="0" smtClean="0"/>
          </a:p>
          <a:p>
            <a:r>
              <a:rPr lang="en-US" dirty="0" smtClean="0"/>
              <a:t>*Trough 2,649K</a:t>
            </a:r>
            <a:endParaRPr lang="en-US" dirty="0"/>
          </a:p>
          <a:p>
            <a:r>
              <a:rPr lang="en-US" dirty="0" smtClean="0"/>
              <a:t>(1/2010)</a:t>
            </a:r>
          </a:p>
          <a:p>
            <a:endParaRPr lang="en-US" dirty="0" smtClean="0"/>
          </a:p>
          <a:p>
            <a:r>
              <a:rPr lang="en-US" dirty="0" smtClean="0"/>
              <a:t>*Current 2,789K </a:t>
            </a:r>
          </a:p>
          <a:p>
            <a:r>
              <a:rPr lang="en-US" dirty="0" smtClean="0"/>
              <a:t>     [11/2006]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324600" cy="469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108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Missouri Employment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1752600"/>
            <a:ext cx="1752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*Peak  2,811K (2/2008)</a:t>
            </a:r>
          </a:p>
          <a:p>
            <a:endParaRPr lang="en-US" dirty="0" smtClean="0"/>
          </a:p>
          <a:p>
            <a:r>
              <a:rPr lang="en-US" dirty="0" smtClean="0"/>
              <a:t>*Trough 2,649K</a:t>
            </a:r>
            <a:endParaRPr lang="en-US" dirty="0"/>
          </a:p>
          <a:p>
            <a:r>
              <a:rPr lang="en-US" dirty="0" smtClean="0"/>
              <a:t>(1/2010)</a:t>
            </a:r>
          </a:p>
          <a:p>
            <a:endParaRPr lang="en-US" dirty="0" smtClean="0"/>
          </a:p>
          <a:p>
            <a:r>
              <a:rPr lang="en-US" dirty="0" smtClean="0"/>
              <a:t>*Current 2,789K </a:t>
            </a:r>
          </a:p>
          <a:p>
            <a:r>
              <a:rPr lang="en-US" dirty="0" smtClean="0"/>
              <a:t>     [11/2006]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324600" cy="469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421049" y="2362200"/>
            <a:ext cx="3352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799" y="2039034"/>
            <a:ext cx="151604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05710" y="1715869"/>
            <a:ext cx="830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2,754K</a:t>
            </a:r>
          </a:p>
          <a:p>
            <a:r>
              <a:rPr lang="en-US" dirty="0" smtClean="0"/>
              <a:t>Dec 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4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Business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2014 SA dollars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995445" cy="4577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13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of Missouri and US Employment</a:t>
            </a:r>
            <a:br>
              <a:rPr lang="en-US" dirty="0" smtClean="0"/>
            </a:br>
            <a:r>
              <a:rPr lang="en-US" sz="3100" dirty="0" smtClean="0"/>
              <a:t>(Jan 2000 = 100)</a:t>
            </a:r>
            <a:endParaRPr lang="en-US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222382" cy="5402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063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Missouri Employment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(Sep 2013 to Sep 2014)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463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15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Missouri Employment (</a:t>
            </a:r>
            <a:r>
              <a:rPr lang="en-US" dirty="0" err="1" smtClean="0"/>
              <a:t>thds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(Jun 2009 to Present)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013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073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Missouri Employment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Pct</a:t>
            </a:r>
            <a:r>
              <a:rPr lang="en-US" dirty="0" smtClean="0"/>
              <a:t> growth - Jun 2009 to Present)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612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893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Missouri Employment </a:t>
            </a:r>
            <a:br>
              <a:rPr lang="en-US" sz="5400" dirty="0"/>
            </a:br>
            <a:r>
              <a:rPr lang="en-US" dirty="0"/>
              <a:t>(Percent Change Year over Year)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400800" cy="5037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0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 in Missouri Employment </a:t>
            </a:r>
            <a:br>
              <a:rPr lang="en-US" dirty="0" smtClean="0"/>
            </a:br>
            <a:r>
              <a:rPr lang="en-US" sz="2700" dirty="0" smtClean="0"/>
              <a:t>(SA Establishment Survey with 100 = 1</a:t>
            </a:r>
            <a:r>
              <a:rPr lang="en-US" sz="2700" baseline="30000" dirty="0" smtClean="0"/>
              <a:t>st</a:t>
            </a:r>
            <a:r>
              <a:rPr lang="en-US" sz="2700" dirty="0"/>
              <a:t> </a:t>
            </a:r>
            <a:r>
              <a:rPr lang="en-US" sz="2700" dirty="0" smtClean="0"/>
              <a:t>month of recovery)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7196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677536"/>
              </p:ext>
            </p:extLst>
          </p:nvPr>
        </p:nvGraphicFramePr>
        <p:xfrm>
          <a:off x="990600" y="1771650"/>
          <a:ext cx="6857999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490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Growth in Missouri </a:t>
            </a:r>
            <a:br>
              <a:rPr lang="en-US" dirty="0" smtClean="0"/>
            </a:br>
            <a:r>
              <a:rPr lang="en-US" sz="3100" dirty="0" smtClean="0"/>
              <a:t>(Jan 2000=100)</a:t>
            </a:r>
            <a:endParaRPr lang="en-US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95401"/>
            <a:ext cx="6248399" cy="5333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55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 Growth in Missouri </a:t>
            </a:r>
            <a:br>
              <a:rPr lang="en-US" dirty="0" smtClean="0"/>
            </a:br>
            <a:r>
              <a:rPr lang="en-US" sz="3100" dirty="0" smtClean="0"/>
              <a:t>(1</a:t>
            </a:r>
            <a:r>
              <a:rPr lang="en-US" sz="3100" baseline="30000" dirty="0" smtClean="0"/>
              <a:t>st</a:t>
            </a:r>
            <a:r>
              <a:rPr lang="en-US" sz="3100" dirty="0" smtClean="0"/>
              <a:t> month of recovery =100)</a:t>
            </a:r>
            <a:endParaRPr lang="en-US" sz="31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7050637" cy="550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653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Missouri Employment Breakdown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844243"/>
              </p:ext>
            </p:extLst>
          </p:nvPr>
        </p:nvGraphicFramePr>
        <p:xfrm>
          <a:off x="1219200" y="914405"/>
          <a:ext cx="6477000" cy="5052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8340"/>
                <a:gridCol w="1399644"/>
                <a:gridCol w="1239268"/>
                <a:gridCol w="699822"/>
                <a:gridCol w="1519926"/>
              </a:tblGrid>
              <a:tr h="5059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Industry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Jan 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Sep 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Change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sng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Change in Percent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Employ </a:t>
                      </a:r>
                      <a:r>
                        <a:rPr lang="en-US" sz="1600" u="none" strike="noStrike" dirty="0" smtClean="0">
                          <a:effectLst/>
                        </a:rPr>
                        <a:t>(CPS</a:t>
                      </a:r>
                      <a:r>
                        <a:rPr lang="en-US" sz="1600" u="none" strike="noStrike" dirty="0">
                          <a:effectLst/>
                        </a:rPr>
                        <a:t>) 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2,843.5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2,855.4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</a:tr>
              <a:tr h="285811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Nonfarm (CES) NSA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2,695.7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2,801.1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Nonfarm (CES) SA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2,749.4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2,787.7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Private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2,294.9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2,331.2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Construction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Financial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Government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Health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Information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Leisure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Manufacturing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252.3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256.4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Mining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Prof Biz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362.9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Retail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296.7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298.5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Trans/Utilities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Wholesale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/>
                </a:tc>
              </a:tr>
              <a:tr h="26627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Other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71" marR="7671" marT="7671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(End of Fiscal Year) in Sep ‘12 Dollars</a:t>
            </a:r>
            <a:endParaRPr lang="en-US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68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Estate Loans</a:t>
            </a:r>
            <a:br>
              <a:rPr lang="en-US" dirty="0" smtClean="0"/>
            </a:br>
            <a:r>
              <a:rPr lang="en-US" dirty="0" err="1" smtClean="0"/>
              <a:t>Thds</a:t>
            </a:r>
            <a:r>
              <a:rPr lang="en-US" dirty="0" smtClean="0"/>
              <a:t> of 2014 SA dollars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51865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1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Sales Taxes </a:t>
            </a:r>
            <a:br>
              <a:rPr lang="en-US" sz="3600" dirty="0" smtClean="0"/>
            </a:br>
            <a:r>
              <a:rPr lang="en-US" sz="3600" dirty="0" smtClean="0"/>
              <a:t>(YTD</a:t>
            </a:r>
            <a:r>
              <a:rPr lang="en-US" sz="3600" dirty="0"/>
              <a:t>) in Sep ‘12 Dollars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18682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6984846"/>
              </p:ext>
            </p:extLst>
          </p:nvPr>
        </p:nvGraphicFramePr>
        <p:xfrm>
          <a:off x="457200" y="15240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093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</a:t>
            </a:r>
            <a:r>
              <a:rPr lang="en-US" sz="3600" dirty="0"/>
              <a:t>(End of Fiscal Year) in Sep ‘12 Dollars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13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Corporate Income Taxes (YTD</a:t>
            </a:r>
            <a:r>
              <a:rPr lang="en-US" sz="3600" dirty="0"/>
              <a:t>) in Sep ‘12 Dollars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8803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8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/>
              <a:t>(End of Fiscal Year) in Sep ‘12 Dollars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986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Millions of Real Missouri Income Taxes </a:t>
            </a:r>
            <a:br>
              <a:rPr lang="en-US" sz="3600" dirty="0" smtClean="0"/>
            </a:br>
            <a:r>
              <a:rPr lang="en-US" sz="3600" dirty="0" smtClean="0"/>
              <a:t>(YTD</a:t>
            </a:r>
            <a:r>
              <a:rPr lang="en-US" sz="3600" dirty="0"/>
              <a:t>) </a:t>
            </a:r>
            <a:r>
              <a:rPr lang="en-US" sz="3600" dirty="0" smtClean="0"/>
              <a:t>in </a:t>
            </a:r>
            <a:r>
              <a:rPr lang="en-US" sz="3600" dirty="0"/>
              <a:t>Sep ‘12 Dollars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649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626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Arvest</a:t>
            </a:r>
            <a:r>
              <a:rPr lang="en-US" dirty="0" smtClean="0"/>
              <a:t> Consumer Sentiment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Interviewed 400 people in </a:t>
            </a:r>
            <a:r>
              <a:rPr lang="en-US" dirty="0" err="1" smtClean="0"/>
              <a:t>MoKan</a:t>
            </a:r>
            <a:r>
              <a:rPr lang="en-US" dirty="0" smtClean="0"/>
              <a:t>, Arkansas, and Oklahoma</a:t>
            </a:r>
          </a:p>
          <a:p>
            <a:r>
              <a:rPr lang="en-US" dirty="0" smtClean="0"/>
              <a:t>Identical questions to the Michigan Consumer Sentiment Survey so that the results can be compared directly</a:t>
            </a:r>
          </a:p>
          <a:p>
            <a:r>
              <a:rPr lang="en-US" dirty="0" smtClean="0"/>
              <a:t>This is used to create an index which tracks consumer sentiment relative to a past date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24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Arvest</a:t>
            </a:r>
            <a:r>
              <a:rPr lang="en-US" dirty="0"/>
              <a:t> Consumer Sentiment Survey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256972"/>
              </p:ext>
            </p:extLst>
          </p:nvPr>
        </p:nvGraphicFramePr>
        <p:xfrm>
          <a:off x="761999" y="1295401"/>
          <a:ext cx="7848600" cy="14573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1"/>
                <a:gridCol w="1371600"/>
                <a:gridCol w="1371600"/>
                <a:gridCol w="1447800"/>
                <a:gridCol w="1301619"/>
                <a:gridCol w="1441580"/>
              </a:tblGrid>
              <a:tr h="645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 dirty="0">
                          <a:effectLst/>
                        </a:rPr>
                        <a:t>June 2014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200" dirty="0">
                          <a:effectLst/>
                        </a:rPr>
                        <a:t>   National</a:t>
                      </a:r>
                      <a:endParaRPr lang="en-US" sz="2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200" dirty="0">
                          <a:effectLst/>
                        </a:rPr>
                        <a:t>  Regional </a:t>
                      </a:r>
                      <a:endParaRPr lang="en-US" sz="2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200" dirty="0">
                          <a:effectLst/>
                        </a:rPr>
                        <a:t>Arkansas</a:t>
                      </a:r>
                      <a:endParaRPr lang="en-US" sz="2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200" dirty="0">
                          <a:effectLst/>
                        </a:rPr>
                        <a:t> Missouri</a:t>
                      </a:r>
                      <a:endParaRPr lang="en-US" sz="2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200" dirty="0">
                          <a:effectLst/>
                        </a:rPr>
                        <a:t> Oklahoma</a:t>
                      </a:r>
                      <a:endParaRPr lang="en-US" sz="2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58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>
                          <a:effectLst/>
                        </a:rPr>
                        <a:t>Index</a:t>
                      </a:r>
                      <a:endParaRPr lang="en-US" sz="2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>
                          <a:effectLst/>
                        </a:rPr>
                        <a:t>       82.5</a:t>
                      </a:r>
                      <a:endParaRPr lang="en-US" sz="24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46710" algn="l"/>
                          <a:tab pos="560070" algn="ctr"/>
                          <a:tab pos="3086100" algn="l"/>
                          <a:tab pos="4857750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 71.4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67.4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68.6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400" dirty="0">
                          <a:effectLst/>
                        </a:rPr>
                        <a:t>       76.4</a:t>
                      </a:r>
                      <a:endParaRPr lang="en-US" sz="24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984478"/>
              </p:ext>
            </p:extLst>
          </p:nvPr>
        </p:nvGraphicFramePr>
        <p:xfrm>
          <a:off x="1371600" y="2743200"/>
          <a:ext cx="6324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Arvest</a:t>
            </a:r>
            <a:r>
              <a:rPr lang="en-US" dirty="0"/>
              <a:t> Consumer Sentiment </a:t>
            </a:r>
            <a:r>
              <a:rPr lang="en-US" dirty="0" smtClean="0"/>
              <a:t>Survey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82626189"/>
              </p:ext>
            </p:extLst>
          </p:nvPr>
        </p:nvGraphicFramePr>
        <p:xfrm>
          <a:off x="1447800" y="762000"/>
          <a:ext cx="606933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80"/>
                <a:gridCol w="1143000"/>
                <a:gridCol w="1677035"/>
                <a:gridCol w="1809115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All Families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Families Under $75,000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Families Over $75,000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>
                          <a:effectLst/>
                        </a:rPr>
                        <a:t>Regional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   71.4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          65.8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           82.6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>
                          <a:effectLst/>
                        </a:rPr>
                        <a:t>Missouri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>
                          <a:effectLst/>
                        </a:rPr>
                        <a:t>         68.6</a:t>
                      </a:r>
                      <a:endParaRPr lang="en-US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          59.2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3086100" algn="l"/>
                          <a:tab pos="485775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              79.8</a:t>
                      </a:r>
                      <a:endParaRPr lang="en-US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1127662"/>
              </p:ext>
            </p:extLst>
          </p:nvPr>
        </p:nvGraphicFramePr>
        <p:xfrm>
          <a:off x="1752600" y="2514600"/>
          <a:ext cx="57150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28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Compared to the US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73914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02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Arvest</a:t>
            </a:r>
            <a:r>
              <a:rPr lang="en-US" dirty="0"/>
              <a:t> Consumer Sentiment Survey</a:t>
            </a:r>
            <a:br>
              <a:rPr lang="en-US" dirty="0"/>
            </a:br>
            <a:r>
              <a:rPr lang="en-US" sz="3600" dirty="0"/>
              <a:t>Expected Change in Financial Situation in a Year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842264"/>
              </p:ext>
            </p:extLst>
          </p:nvPr>
        </p:nvGraphicFramePr>
        <p:xfrm>
          <a:off x="762000" y="1600200"/>
          <a:ext cx="777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71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Missouri Bank Loans </a:t>
            </a:r>
            <a:br>
              <a:rPr lang="en-US" dirty="0" smtClean="0"/>
            </a:br>
            <a:r>
              <a:rPr lang="en-US" sz="2700" dirty="0" smtClean="0"/>
              <a:t>Past Due 30-89 days (</a:t>
            </a:r>
            <a:r>
              <a:rPr lang="en-US" sz="2700" dirty="0" err="1" smtClean="0"/>
              <a:t>thds</a:t>
            </a:r>
            <a:r>
              <a:rPr lang="en-US" sz="2700" dirty="0" smtClean="0"/>
              <a:t> of dollars)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967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5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Arvest</a:t>
            </a:r>
            <a:r>
              <a:rPr lang="en-US" dirty="0"/>
              <a:t> Consumer Sentiment Survey</a:t>
            </a:r>
            <a:br>
              <a:rPr lang="en-US" dirty="0"/>
            </a:br>
            <a:r>
              <a:rPr lang="en-US" sz="3600" dirty="0"/>
              <a:t>Expected Change in Business Conditions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 </a:t>
            </a:r>
            <a:r>
              <a:rPr lang="en-US" sz="3600" dirty="0"/>
              <a:t>a Year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0948602"/>
              </p:ext>
            </p:extLst>
          </p:nvPr>
        </p:nvGraphicFramePr>
        <p:xfrm>
          <a:off x="1219200" y="16002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057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Arvest</a:t>
            </a:r>
            <a:r>
              <a:rPr lang="en-US" dirty="0"/>
              <a:t> Consumer Sentiment Survey</a:t>
            </a:r>
            <a:br>
              <a:rPr lang="en-US" dirty="0"/>
            </a:br>
            <a:r>
              <a:rPr lang="en-US" sz="3600" dirty="0"/>
              <a:t>Expected Change in Business Conditions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in </a:t>
            </a:r>
            <a:r>
              <a:rPr lang="en-US" sz="3600" dirty="0"/>
              <a:t>5 Years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5584718"/>
              </p:ext>
            </p:extLst>
          </p:nvPr>
        </p:nvGraphicFramePr>
        <p:xfrm>
          <a:off x="990600" y="19050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9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2015/2016 Missouri Forecast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924959"/>
              </p:ext>
            </p:extLst>
          </p:nvPr>
        </p:nvGraphicFramePr>
        <p:xfrm>
          <a:off x="1904999" y="1143003"/>
          <a:ext cx="5257800" cy="5530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6816"/>
                <a:gridCol w="1169754"/>
                <a:gridCol w="1160615"/>
                <a:gridCol w="1160615"/>
              </a:tblGrid>
              <a:tr h="236691"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600" u="sng" strike="noStrike" dirty="0">
                          <a:effectLst/>
                        </a:rPr>
                        <a:t>Industry</a:t>
                      </a:r>
                      <a:endParaRPr lang="en-US" sz="16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2014 Actual</a:t>
                      </a:r>
                      <a:endParaRPr lang="en-US" sz="16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2015 F</a:t>
                      </a:r>
                      <a:endParaRPr lang="en-US" sz="16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>
                          <a:effectLst/>
                        </a:rPr>
                        <a:t>2016 F</a:t>
                      </a:r>
                      <a:endParaRPr lang="en-US" sz="1600" b="1" i="0" u="sng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451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sng" strike="noStrike" dirty="0">
                          <a:effectLst/>
                        </a:rPr>
                        <a:t> Sep 2014</a:t>
                      </a:r>
                      <a:endParaRPr lang="en-US" sz="1600" b="1" i="0" u="sng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597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Nonfarm (CES)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2,787.7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2,827.1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2,856.2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Private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2,331.2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2,364.50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2,391.40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Construction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109.4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110.7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112.4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Financial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168.4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172.3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176.3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Government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456.5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462.6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464.8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Health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450.6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457.3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Information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57.7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57.0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56.4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Leisure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305.0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308.2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Manufacturing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257.6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Mining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4.1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4.2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Prof Biz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362.9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371.9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379.9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Retail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298.5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299.4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298.9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Trans/Utilities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96.8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97.2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97.5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Wholesale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121.7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123.5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125.4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514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Other Services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115.6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115.2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115.9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6475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 dirty="0">
                          <a:effectLst/>
                        </a:rPr>
                        <a:t>Unemployment Rate (SA)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6.3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5.7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3956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600" u="none" strike="noStrike">
                          <a:effectLst/>
                        </a:rPr>
                        <a:t>Real Personal Income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252,490.4 (Q2)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255,745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259,746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73" marR="7173" marT="7173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9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Missouri Bank Loans </a:t>
            </a:r>
            <a:br>
              <a:rPr lang="en-US" dirty="0" smtClean="0"/>
            </a:br>
            <a:r>
              <a:rPr lang="en-US" sz="2700" dirty="0" smtClean="0"/>
              <a:t>Past </a:t>
            </a:r>
            <a:r>
              <a:rPr lang="en-US" sz="2700" dirty="0"/>
              <a:t>Due 90+ </a:t>
            </a:r>
            <a:r>
              <a:rPr lang="en-US" sz="2700" dirty="0" smtClean="0"/>
              <a:t>days (</a:t>
            </a:r>
            <a:r>
              <a:rPr lang="en-US" sz="2700" dirty="0" err="1"/>
              <a:t>thds</a:t>
            </a:r>
            <a:r>
              <a:rPr lang="en-US" sz="2700" dirty="0"/>
              <a:t> of dollars)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9918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106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Missouri Real Personal </a:t>
            </a:r>
            <a:r>
              <a:rPr lang="en-US" dirty="0"/>
              <a:t>Income</a:t>
            </a:r>
            <a:br>
              <a:rPr lang="en-US" dirty="0"/>
            </a:br>
            <a:r>
              <a:rPr lang="en-US" sz="3100" dirty="0"/>
              <a:t>(</a:t>
            </a:r>
            <a:r>
              <a:rPr lang="en-US" sz="3100" dirty="0" smtClean="0"/>
              <a:t>2014 </a:t>
            </a:r>
            <a:r>
              <a:rPr lang="en-US" sz="3100" dirty="0"/>
              <a:t>Constant $ SAAR)</a:t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87" y="1447800"/>
            <a:ext cx="8129904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167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in Personal Income </a:t>
            </a:r>
            <a:br>
              <a:rPr lang="en-US" dirty="0" smtClean="0"/>
            </a:br>
            <a:r>
              <a:rPr lang="en-US" dirty="0" smtClean="0"/>
              <a:t>(Year over year)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81" y="1524000"/>
            <a:ext cx="7467468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26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in Personal Income </a:t>
            </a:r>
            <a:br>
              <a:rPr lang="en-US" dirty="0" smtClean="0"/>
            </a:br>
            <a:r>
              <a:rPr lang="en-US" dirty="0" smtClean="0"/>
              <a:t>(Year over year)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81" y="1524000"/>
            <a:ext cx="7467468" cy="472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al 2"/>
          <p:cNvSpPr/>
          <p:nvPr/>
        </p:nvSpPr>
        <p:spPr>
          <a:xfrm>
            <a:off x="7543800" y="3048000"/>
            <a:ext cx="914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086600" y="1981200"/>
            <a:ext cx="762000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553200" y="1676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0.78%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2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160" y="383968"/>
            <a:ext cx="2992840" cy="33498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Change in Real Weekly Wages Year over Year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074960" y="304800"/>
            <a:ext cx="76200" cy="6248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304800" y="6553200"/>
            <a:ext cx="5846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284148"/>
            <a:ext cx="5846360" cy="631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2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7686</TotalTime>
  <Words>628</Words>
  <Application>Microsoft Office PowerPoint</Application>
  <PresentationFormat>On-screen Show (4:3)</PresentationFormat>
  <Paragraphs>302</Paragraphs>
  <Slides>42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Office Theme</vt:lpstr>
      <vt:lpstr>1_Office Theme</vt:lpstr>
      <vt:lpstr>2015 Missouri Economic Forecast </vt:lpstr>
      <vt:lpstr>Missouri Business Loans Thds of 2014 SA dollars</vt:lpstr>
      <vt:lpstr>Missouri Real Estate Loans Thds of 2014 SA dollars</vt:lpstr>
      <vt:lpstr>Real Missouri Bank Loans  Past Due 30-89 days (thds of dollars)</vt:lpstr>
      <vt:lpstr>Real Missouri Bank Loans  Past Due 90+ days (thds of dollars)</vt:lpstr>
      <vt:lpstr>Missouri Real Personal Income (2014 Constant $ SAAR) </vt:lpstr>
      <vt:lpstr>Growth in Personal Income  (Year over year)</vt:lpstr>
      <vt:lpstr>Growth in Personal Income  (Year over year)</vt:lpstr>
      <vt:lpstr>Change in Real Weekly Wages Year over Year</vt:lpstr>
      <vt:lpstr>Change in Real Weekly Wages Since Recession Start </vt:lpstr>
      <vt:lpstr>Missouri Unemployment Rate</vt:lpstr>
      <vt:lpstr>Major City Unemployment Rates</vt:lpstr>
      <vt:lpstr>Other Unemployment Rates</vt:lpstr>
      <vt:lpstr>Labor Force in Missouri </vt:lpstr>
      <vt:lpstr>Labor Force in Missouri </vt:lpstr>
      <vt:lpstr>Labor Force in Missouri </vt:lpstr>
      <vt:lpstr>Labor Force in Missouri </vt:lpstr>
      <vt:lpstr>Missouri Employment</vt:lpstr>
      <vt:lpstr>Missouri Employment</vt:lpstr>
      <vt:lpstr>Index of Missouri and US Employment (Jan 2000 = 100)</vt:lpstr>
      <vt:lpstr>Change in Missouri Employment (thds) (Sep 2013 to Sep 2014)</vt:lpstr>
      <vt:lpstr>Change in Missouri Employment (thds) (Jun 2009 to Present)</vt:lpstr>
      <vt:lpstr>Change in Missouri Employment  (Pct growth - Jun 2009 to Present)</vt:lpstr>
      <vt:lpstr>Missouri Employment  (Percent Change Year over Year)</vt:lpstr>
      <vt:lpstr>Change in Missouri Employment  (SA Establishment Survey with 100 = 1st month of recovery)</vt:lpstr>
      <vt:lpstr>Employment Growth in Missouri  (Jan 2000=100)</vt:lpstr>
      <vt:lpstr>Employment Growth in Missouri  (1st month of recovery =100)</vt:lpstr>
      <vt:lpstr>Missouri Employment Breakdown  </vt:lpstr>
      <vt:lpstr>Millions of Real Missouri Sales Taxes  (End of Fiscal Year) in Sep ‘12 Dollars</vt:lpstr>
      <vt:lpstr>Millions of Real Missouri Sales Taxes  (YTD) in Sep ‘12 Dollars</vt:lpstr>
      <vt:lpstr>Millions of Real Missouri Corporate Income Taxes (End of Fiscal Year) in Sep ‘12 Dollars</vt:lpstr>
      <vt:lpstr>Millions of Real Missouri Corporate Income Taxes (YTD) in Sep ‘12 Dollars</vt:lpstr>
      <vt:lpstr>Millions of Real Missouri Income Taxes  (End of Fiscal Year) in Sep ‘12 Dollars</vt:lpstr>
      <vt:lpstr>Millions of Real Missouri Income Taxes  (YTD) in Sep ‘12 Dollars</vt:lpstr>
      <vt:lpstr>Arvest Consumer Sentiment Survey</vt:lpstr>
      <vt:lpstr>Arvest Consumer Sentiment Survey</vt:lpstr>
      <vt:lpstr>Arvest Consumer Sentiment Survey </vt:lpstr>
      <vt:lpstr>Missouri Compared to the US</vt:lpstr>
      <vt:lpstr>Arvest Consumer Sentiment Survey Expected Change in Financial Situation in a Year</vt:lpstr>
      <vt:lpstr>Arvest Consumer Sentiment Survey Expected Change in Business Conditions  in a Year</vt:lpstr>
      <vt:lpstr>Arvest Consumer Sentiment Survey Expected Change in Business Conditions  in 5 Years</vt:lpstr>
      <vt:lpstr>2015/2016 Missouri Forecast</vt:lpstr>
    </vt:vector>
  </TitlesOfParts>
  <Company>Missouri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CHPA</dc:creator>
  <cp:lastModifiedBy>David Mitchell</cp:lastModifiedBy>
  <cp:revision>251</cp:revision>
  <cp:lastPrinted>2013-10-31T13:23:00Z</cp:lastPrinted>
  <dcterms:created xsi:type="dcterms:W3CDTF">2010-11-18T14:38:18Z</dcterms:created>
  <dcterms:modified xsi:type="dcterms:W3CDTF">2015-10-02T14:38:32Z</dcterms:modified>
</cp:coreProperties>
</file>